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55" r:id="rId2"/>
    <p:sldMasterId id="2147483656" r:id="rId3"/>
    <p:sldMasterId id="2147483657" r:id="rId4"/>
    <p:sldMasterId id="2147483658" r:id="rId5"/>
    <p:sldMasterId id="2147483659" r:id="rId6"/>
    <p:sldMasterId id="2147483726" r:id="rId7"/>
  </p:sldMasterIdLst>
  <p:notesMasterIdLst>
    <p:notesMasterId r:id="rId72"/>
  </p:notesMasterIdLst>
  <p:handoutMasterIdLst>
    <p:handoutMasterId r:id="rId73"/>
  </p:handoutMasterIdLst>
  <p:sldIdLst>
    <p:sldId id="544" r:id="rId8"/>
    <p:sldId id="482" r:id="rId9"/>
    <p:sldId id="421" r:id="rId10"/>
    <p:sldId id="484" r:id="rId11"/>
    <p:sldId id="523" r:id="rId12"/>
    <p:sldId id="492" r:id="rId13"/>
    <p:sldId id="524" r:id="rId14"/>
    <p:sldId id="351" r:id="rId15"/>
    <p:sldId id="545" r:id="rId16"/>
    <p:sldId id="488" r:id="rId17"/>
    <p:sldId id="525" r:id="rId18"/>
    <p:sldId id="359" r:id="rId19"/>
    <p:sldId id="489" r:id="rId20"/>
    <p:sldId id="526" r:id="rId21"/>
    <p:sldId id="556" r:id="rId22"/>
    <p:sldId id="557" r:id="rId23"/>
    <p:sldId id="478" r:id="rId24"/>
    <p:sldId id="528" r:id="rId25"/>
    <p:sldId id="368" r:id="rId26"/>
    <p:sldId id="491" r:id="rId27"/>
    <p:sldId id="529" r:id="rId28"/>
    <p:sldId id="493" r:id="rId29"/>
    <p:sldId id="494" r:id="rId30"/>
    <p:sldId id="530" r:id="rId31"/>
    <p:sldId id="379" r:id="rId32"/>
    <p:sldId id="495" r:id="rId33"/>
    <p:sldId id="531" r:id="rId34"/>
    <p:sldId id="500" r:id="rId35"/>
    <p:sldId id="532" r:id="rId36"/>
    <p:sldId id="547" r:id="rId37"/>
    <p:sldId id="548" r:id="rId38"/>
    <p:sldId id="497" r:id="rId39"/>
    <p:sldId id="533" r:id="rId40"/>
    <p:sldId id="549" r:id="rId41"/>
    <p:sldId id="501" r:id="rId42"/>
    <p:sldId id="534" r:id="rId43"/>
    <p:sldId id="502" r:id="rId44"/>
    <p:sldId id="550" r:id="rId45"/>
    <p:sldId id="504" r:id="rId46"/>
    <p:sldId id="535" r:id="rId47"/>
    <p:sldId id="551" r:id="rId48"/>
    <p:sldId id="505" r:id="rId49"/>
    <p:sldId id="536" r:id="rId50"/>
    <p:sldId id="506" r:id="rId51"/>
    <p:sldId id="573" r:id="rId52"/>
    <p:sldId id="574" r:id="rId53"/>
    <p:sldId id="552" r:id="rId54"/>
    <p:sldId id="541" r:id="rId55"/>
    <p:sldId id="542" r:id="rId56"/>
    <p:sldId id="509" r:id="rId57"/>
    <p:sldId id="510" r:id="rId58"/>
    <p:sldId id="538" r:id="rId59"/>
    <p:sldId id="516" r:id="rId60"/>
    <p:sldId id="512" r:id="rId61"/>
    <p:sldId id="539" r:id="rId62"/>
    <p:sldId id="513" r:id="rId63"/>
    <p:sldId id="514" r:id="rId64"/>
    <p:sldId id="540" r:id="rId65"/>
    <p:sldId id="515" r:id="rId66"/>
    <p:sldId id="575" r:id="rId67"/>
    <p:sldId id="568" r:id="rId68"/>
    <p:sldId id="569" r:id="rId69"/>
    <p:sldId id="565" r:id="rId70"/>
    <p:sldId id="572" r:id="rId71"/>
  </p:sldIdLst>
  <p:sldSz cx="9144000" cy="6858000" type="screen4x3"/>
  <p:notesSz cx="6858000" cy="9144000"/>
  <p:defaultTextStyle>
    <a:defPPr>
      <a:defRPr lang="en-CA"/>
    </a:defPPr>
    <a:lvl1pPr algn="l" rtl="0" fontAlgn="base">
      <a:spcBef>
        <a:spcPct val="0"/>
      </a:spcBef>
      <a:spcAft>
        <a:spcPct val="0"/>
      </a:spcAft>
      <a:defRPr sz="2400" kern="1200">
        <a:solidFill>
          <a:schemeClr val="tx1"/>
        </a:solidFill>
        <a:latin typeface="Arial" pitchFamily="34" charset="0"/>
        <a:ea typeface="+mn-ea"/>
        <a:cs typeface="+mn-cs"/>
      </a:defRPr>
    </a:lvl1pPr>
    <a:lvl2pPr marL="457200" algn="l" rtl="0" fontAlgn="base">
      <a:spcBef>
        <a:spcPct val="0"/>
      </a:spcBef>
      <a:spcAft>
        <a:spcPct val="0"/>
      </a:spcAft>
      <a:defRPr sz="2400" kern="1200">
        <a:solidFill>
          <a:schemeClr val="tx1"/>
        </a:solidFill>
        <a:latin typeface="Arial" pitchFamily="34" charset="0"/>
        <a:ea typeface="+mn-ea"/>
        <a:cs typeface="+mn-cs"/>
      </a:defRPr>
    </a:lvl2pPr>
    <a:lvl3pPr marL="914400" algn="l" rtl="0" fontAlgn="base">
      <a:spcBef>
        <a:spcPct val="0"/>
      </a:spcBef>
      <a:spcAft>
        <a:spcPct val="0"/>
      </a:spcAft>
      <a:defRPr sz="2400" kern="1200">
        <a:solidFill>
          <a:schemeClr val="tx1"/>
        </a:solidFill>
        <a:latin typeface="Arial" pitchFamily="34" charset="0"/>
        <a:ea typeface="+mn-ea"/>
        <a:cs typeface="+mn-cs"/>
      </a:defRPr>
    </a:lvl3pPr>
    <a:lvl4pPr marL="1371600" algn="l" rtl="0" fontAlgn="base">
      <a:spcBef>
        <a:spcPct val="0"/>
      </a:spcBef>
      <a:spcAft>
        <a:spcPct val="0"/>
      </a:spcAft>
      <a:defRPr sz="2400" kern="1200">
        <a:solidFill>
          <a:schemeClr val="tx1"/>
        </a:solidFill>
        <a:latin typeface="Arial" pitchFamily="34" charset="0"/>
        <a:ea typeface="+mn-ea"/>
        <a:cs typeface="+mn-cs"/>
      </a:defRPr>
    </a:lvl4pPr>
    <a:lvl5pPr marL="1828800" algn="l"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hael Parkin"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6600"/>
    <a:srgbClr val="E50030"/>
    <a:srgbClr val="00468F"/>
    <a:srgbClr val="3333CC"/>
    <a:srgbClr val="FF3300"/>
    <a:srgbClr val="0066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1" autoAdjust="0"/>
    <p:restoredTop sz="94575" autoAdjust="0"/>
  </p:normalViewPr>
  <p:slideViewPr>
    <p:cSldViewPr snapToObjects="1">
      <p:cViewPr varScale="1">
        <p:scale>
          <a:sx n="70" d="100"/>
          <a:sy n="70" d="100"/>
        </p:scale>
        <p:origin x="-1350" y="-90"/>
      </p:cViewPr>
      <p:guideLst>
        <p:guide orient="horz" pos="2160"/>
        <p:guide pos="19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4" d="100"/>
        <a:sy n="64" d="100"/>
      </p:scale>
      <p:origin x="0" y="0"/>
    </p:cViewPr>
  </p:sorterViewPr>
  <p:notesViewPr>
    <p:cSldViewPr snapToObjects="1">
      <p:cViewPr>
        <p:scale>
          <a:sx n="50" d="100"/>
          <a:sy n="50" d="100"/>
        </p:scale>
        <p:origin x="-1860"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slide" Target="slides/slide61.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4.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commentAuthors" Target="commentAuthor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pitchFamily="34" charset="0"/>
              </a:defRPr>
            </a:lvl1pPr>
          </a:lstStyle>
          <a:p>
            <a:endParaRPr lang="en-CA" altLang="en-US"/>
          </a:p>
        </p:txBody>
      </p:sp>
      <p:sp>
        <p:nvSpPr>
          <p:cNvPr id="6041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defRPr>
            </a:lvl1pPr>
          </a:lstStyle>
          <a:p>
            <a:endParaRPr lang="en-CA" altLang="en-US"/>
          </a:p>
        </p:txBody>
      </p:sp>
      <p:sp>
        <p:nvSpPr>
          <p:cNvPr id="6042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pitchFamily="34" charset="0"/>
              </a:defRPr>
            </a:lvl1pPr>
          </a:lstStyle>
          <a:p>
            <a:endParaRPr lang="en-CA" altLang="en-US"/>
          </a:p>
        </p:txBody>
      </p:sp>
      <p:sp>
        <p:nvSpPr>
          <p:cNvPr id="6042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itchFamily="34" charset="0"/>
              </a:defRPr>
            </a:lvl1pPr>
          </a:lstStyle>
          <a:p>
            <a:fld id="{6ED411DF-DCA0-48E1-8913-5F151143D60C}" type="slidenum">
              <a:rPr lang="en-CA" altLang="en-US"/>
              <a:pPr/>
              <a:t>‹#›</a:t>
            </a:fld>
            <a:endParaRPr lang="en-CA" altLang="en-US"/>
          </a:p>
        </p:txBody>
      </p:sp>
    </p:spTree>
    <p:extLst>
      <p:ext uri="{BB962C8B-B14F-4D97-AF65-F5344CB8AC3E}">
        <p14:creationId xmlns:p14="http://schemas.microsoft.com/office/powerpoint/2010/main" val="37209215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ahoma" pitchFamily="34" charset="0"/>
              </a:defRPr>
            </a:lvl1pPr>
          </a:lstStyle>
          <a:p>
            <a:endParaRPr lang="en-CA" altLang="en-US"/>
          </a:p>
        </p:txBody>
      </p:sp>
      <p:sp>
        <p:nvSpPr>
          <p:cNvPr id="6144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defRPr>
            </a:lvl1pPr>
          </a:lstStyle>
          <a:p>
            <a:endParaRPr lang="en-CA" altLang="en-US"/>
          </a:p>
        </p:txBody>
      </p:sp>
      <p:sp>
        <p:nvSpPr>
          <p:cNvPr id="6144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p>
        </p:txBody>
      </p:sp>
      <p:sp>
        <p:nvSpPr>
          <p:cNvPr id="6144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ahoma" pitchFamily="34" charset="0"/>
              </a:defRPr>
            </a:lvl1pPr>
          </a:lstStyle>
          <a:p>
            <a:endParaRPr lang="en-CA" altLang="en-US"/>
          </a:p>
        </p:txBody>
      </p:sp>
      <p:sp>
        <p:nvSpPr>
          <p:cNvPr id="6144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itchFamily="34" charset="0"/>
              </a:defRPr>
            </a:lvl1pPr>
          </a:lstStyle>
          <a:p>
            <a:fld id="{31C42C48-D1EE-474D-939C-A1F39AC9228C}" type="slidenum">
              <a:rPr lang="en-CA" altLang="en-US"/>
              <a:pPr/>
              <a:t>‹#›</a:t>
            </a:fld>
            <a:endParaRPr lang="en-CA" altLang="en-US"/>
          </a:p>
        </p:txBody>
      </p:sp>
    </p:spTree>
    <p:extLst>
      <p:ext uri="{BB962C8B-B14F-4D97-AF65-F5344CB8AC3E}">
        <p14:creationId xmlns:p14="http://schemas.microsoft.com/office/powerpoint/2010/main" val="191333888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ern="1200">
        <a:solidFill>
          <a:schemeClr val="tx1"/>
        </a:solidFill>
        <a:latin typeface="Times New Roman" pitchFamily="18" charset="0"/>
        <a:ea typeface="+mn-ea"/>
        <a:cs typeface="+mn-cs"/>
      </a:defRPr>
    </a:lvl1pPr>
    <a:lvl2pPr marL="457200" algn="l" rtl="0" fontAlgn="base">
      <a:spcBef>
        <a:spcPct val="30000"/>
      </a:spcBef>
      <a:spcAft>
        <a:spcPct val="0"/>
      </a:spcAft>
      <a:defRPr sz="16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veconlab.econ.virginia.edu/admin.htm"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16A1CFF-7D03-42BD-A93C-F0B90B565592}" type="slidenum">
              <a:rPr lang="en-CA" altLang="en-US"/>
              <a:pPr/>
              <a:t>1</a:t>
            </a:fld>
            <a:endParaRPr lang="en-CA" altLang="en-US"/>
          </a:p>
        </p:txBody>
      </p:sp>
      <p:sp>
        <p:nvSpPr>
          <p:cNvPr id="468994" name="Rectangle 2"/>
          <p:cNvSpPr>
            <a:spLocks noGrp="1" noRot="1" noChangeAspect="1" noChangeArrowheads="1" noTextEdit="1"/>
          </p:cNvSpPr>
          <p:nvPr>
            <p:ph type="sldImg"/>
          </p:nvPr>
        </p:nvSpPr>
        <p:spPr>
          <a:ln/>
        </p:spPr>
      </p:sp>
      <p:sp>
        <p:nvSpPr>
          <p:cNvPr id="468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D638B3E-CA45-4EA7-8CE4-AC55F4AFCE93}" type="slidenum">
              <a:rPr lang="en-CA" altLang="en-US"/>
              <a:pPr/>
              <a:t>10</a:t>
            </a:fld>
            <a:endParaRPr lang="en-CA" altLang="en-US"/>
          </a:p>
        </p:txBody>
      </p:sp>
      <p:sp>
        <p:nvSpPr>
          <p:cNvPr id="546818" name="Rectangle 2"/>
          <p:cNvSpPr>
            <a:spLocks noGrp="1" noRot="1" noChangeAspect="1" noChangeArrowheads="1" noTextEdit="1"/>
          </p:cNvSpPr>
          <p:nvPr>
            <p:ph type="sldImg"/>
          </p:nvPr>
        </p:nvSpPr>
        <p:spPr>
          <a:ln/>
        </p:spPr>
      </p:sp>
      <p:sp>
        <p:nvSpPr>
          <p:cNvPr id="546819" name="Rectangle 3"/>
          <p:cNvSpPr>
            <a:spLocks noGrp="1" noChangeArrowheads="1"/>
          </p:cNvSpPr>
          <p:nvPr>
            <p:ph type="body" idx="1"/>
          </p:nvPr>
        </p:nvSpPr>
        <p:spPr/>
        <p:txBody>
          <a:bodyPr/>
          <a:lstStyle/>
          <a:p>
            <a:r>
              <a:rPr lang="en-GB"/>
              <a:t>When you draw a shift of the demand, be careful to draw the arrows in the horizontal direction. Follow the text by always describing shifts of demand and supply curves as “rightward” or “leftward.” Do not say that the curves shift “up” or “down” or “inward” or “outward.” </a:t>
            </a:r>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FE5CA01-68B8-42A9-91C3-9C0B7EF2B68F}" type="slidenum">
              <a:rPr lang="en-CA" altLang="en-US"/>
              <a:pPr/>
              <a:t>11</a:t>
            </a:fld>
            <a:endParaRPr lang="en-CA" altLang="en-US"/>
          </a:p>
        </p:txBody>
      </p:sp>
      <p:sp>
        <p:nvSpPr>
          <p:cNvPr id="547842" name="Rectangle 2"/>
          <p:cNvSpPr>
            <a:spLocks noGrp="1" noRot="1" noChangeAspect="1" noChangeArrowheads="1" noTextEdit="1"/>
          </p:cNvSpPr>
          <p:nvPr>
            <p:ph type="sldImg"/>
          </p:nvPr>
        </p:nvSpPr>
        <p:spPr>
          <a:ln/>
        </p:spPr>
      </p:sp>
      <p:sp>
        <p:nvSpPr>
          <p:cNvPr id="547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4164B97-7501-411D-9367-A1797E89C302}" type="slidenum">
              <a:rPr lang="en-CA" altLang="en-US"/>
              <a:pPr/>
              <a:t>12</a:t>
            </a:fld>
            <a:endParaRPr lang="en-CA" altLang="en-US"/>
          </a:p>
        </p:txBody>
      </p:sp>
      <p:sp>
        <p:nvSpPr>
          <p:cNvPr id="548866" name="Rectangle 2"/>
          <p:cNvSpPr>
            <a:spLocks noGrp="1" noRot="1" noChangeAspect="1" noChangeArrowheads="1" noTextEdit="1"/>
          </p:cNvSpPr>
          <p:nvPr>
            <p:ph type="sldImg"/>
          </p:nvPr>
        </p:nvSpPr>
        <p:spPr>
          <a:ln/>
        </p:spPr>
      </p:sp>
      <p:sp>
        <p:nvSpPr>
          <p:cNvPr id="5488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B21B190-750D-4427-951A-DB8E5805629F}" type="slidenum">
              <a:rPr lang="en-CA" altLang="en-US"/>
              <a:pPr/>
              <a:t>13</a:t>
            </a:fld>
            <a:endParaRPr lang="en-CA" altLang="en-US"/>
          </a:p>
        </p:txBody>
      </p:sp>
      <p:sp>
        <p:nvSpPr>
          <p:cNvPr id="551938" name="Rectangle 2"/>
          <p:cNvSpPr>
            <a:spLocks noGrp="1" noRot="1" noChangeAspect="1" noChangeArrowheads="1" noTextEdit="1"/>
          </p:cNvSpPr>
          <p:nvPr>
            <p:ph type="sldImg"/>
          </p:nvPr>
        </p:nvSpPr>
        <p:spPr>
          <a:ln/>
        </p:spPr>
      </p:sp>
      <p:sp>
        <p:nvSpPr>
          <p:cNvPr id="5519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B535CBF-DF11-4321-BE8C-1A79A3C164C0}" type="slidenum">
              <a:rPr lang="en-CA" altLang="en-US"/>
              <a:pPr/>
              <a:t>14</a:t>
            </a:fld>
            <a:endParaRPr lang="en-CA" altLang="en-US"/>
          </a:p>
        </p:txBody>
      </p:sp>
      <p:sp>
        <p:nvSpPr>
          <p:cNvPr id="552962" name="Rectangle 2"/>
          <p:cNvSpPr>
            <a:spLocks noGrp="1" noRot="1" noChangeAspect="1" noChangeArrowheads="1" noTextEdit="1"/>
          </p:cNvSpPr>
          <p:nvPr>
            <p:ph type="sldImg"/>
          </p:nvPr>
        </p:nvSpPr>
        <p:spPr>
          <a:ln/>
        </p:spPr>
      </p:sp>
      <p:sp>
        <p:nvSpPr>
          <p:cNvPr id="5529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5BDE864E-D57F-42E3-AB73-1F7F086810B9}" type="slidenum">
              <a:rPr lang="en-CA" altLang="en-US"/>
              <a:pPr/>
              <a:t>15</a:t>
            </a:fld>
            <a:endParaRPr lang="en-CA" altLang="en-US"/>
          </a:p>
        </p:txBody>
      </p:sp>
      <p:sp>
        <p:nvSpPr>
          <p:cNvPr id="555010" name="Rectangle 2"/>
          <p:cNvSpPr>
            <a:spLocks noGrp="1" noRot="1" noChangeAspect="1" noChangeArrowheads="1" noTextEdit="1"/>
          </p:cNvSpPr>
          <p:nvPr>
            <p:ph type="sldImg"/>
          </p:nvPr>
        </p:nvSpPr>
        <p:spPr>
          <a:ln/>
        </p:spPr>
      </p:sp>
      <p:sp>
        <p:nvSpPr>
          <p:cNvPr id="55501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3564B84-4525-4C73-AE84-AC43E8198ED3}" type="slidenum">
              <a:rPr lang="en-CA" altLang="en-US"/>
              <a:pPr/>
              <a:t>16</a:t>
            </a:fld>
            <a:endParaRPr lang="en-CA" altLang="en-US"/>
          </a:p>
        </p:txBody>
      </p:sp>
      <p:sp>
        <p:nvSpPr>
          <p:cNvPr id="556034" name="Rectangle 2"/>
          <p:cNvSpPr>
            <a:spLocks noGrp="1" noRot="1" noChangeAspect="1" noChangeArrowheads="1" noTextEdit="1"/>
          </p:cNvSpPr>
          <p:nvPr>
            <p:ph type="sldImg"/>
          </p:nvPr>
        </p:nvSpPr>
        <p:spPr>
          <a:ln/>
        </p:spPr>
      </p:sp>
      <p:sp>
        <p:nvSpPr>
          <p:cNvPr id="55603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F8FABCC-1B76-42BB-BC5C-08A9E3B35FC8}" type="slidenum">
              <a:rPr lang="en-CA" altLang="en-US"/>
              <a:pPr/>
              <a:t>17</a:t>
            </a:fld>
            <a:endParaRPr lang="en-CA" altLang="en-US"/>
          </a:p>
        </p:txBody>
      </p:sp>
      <p:sp>
        <p:nvSpPr>
          <p:cNvPr id="368642" name="Rectangle 2"/>
          <p:cNvSpPr>
            <a:spLocks noGrp="1" noRot="1" noChangeAspect="1" noChangeArrowheads="1" noTextEdit="1"/>
          </p:cNvSpPr>
          <p:nvPr>
            <p:ph type="sldImg"/>
          </p:nvPr>
        </p:nvSpPr>
        <p:spPr>
          <a:xfrm>
            <a:off x="465138" y="204788"/>
            <a:ext cx="5929312" cy="4446587"/>
          </a:xfrm>
          <a:ln/>
        </p:spPr>
      </p:sp>
      <p:sp>
        <p:nvSpPr>
          <p:cNvPr id="368643" name="Rectangle 3"/>
          <p:cNvSpPr>
            <a:spLocks noGrp="1" noChangeArrowheads="1"/>
          </p:cNvSpPr>
          <p:nvPr>
            <p:ph type="body" idx="1"/>
          </p:nvPr>
        </p:nvSpPr>
        <p:spPr>
          <a:xfrm>
            <a:off x="762000" y="4838700"/>
            <a:ext cx="5029200" cy="3481388"/>
          </a:xfrm>
        </p:spPr>
        <p:txBody>
          <a:bodyPr lIns="84527" tIns="42264" rIns="84527" bIns="42264"/>
          <a:lstStyle/>
          <a:p>
            <a:r>
              <a:rPr lang="en-GB" altLang="en-US"/>
              <a:t>When you draw a shift of the supply curve, again be careful to draw the arrows in the horizontal direction. Follow the text by always describing shifts of supply curves as “rightward” or “leftward.” Do not say that the curves shift “up” or “down.” This description </a:t>
            </a:r>
            <a:r>
              <a:rPr lang="en-US" altLang="en-US"/>
              <a:t>of a shift is </a:t>
            </a:r>
            <a:r>
              <a:rPr lang="en-GB" altLang="en-US"/>
              <a:t>especially confusing for the supply curve. A rightward shift of the supply curve makes it look as if the curve is moving lower. Students who do not think in terms of “rightward” and “leftward” believe this shift reflects a decrease in supply, which is wrong.  Get the student to always go lef</a:t>
            </a:r>
            <a:r>
              <a:rPr lang="en-US" altLang="en-US"/>
              <a:t>t and right and draw the shift arrows too.</a:t>
            </a:r>
            <a:endParaRPr lang="en-US" altLang="en-US" noProof="1"/>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8D00F7C6-7723-40CD-88EF-428C7618BDD8}" type="slidenum">
              <a:rPr lang="en-CA" altLang="en-US"/>
              <a:pPr/>
              <a:t>18</a:t>
            </a:fld>
            <a:endParaRPr lang="en-CA" altLang="en-US"/>
          </a:p>
        </p:txBody>
      </p:sp>
      <p:sp>
        <p:nvSpPr>
          <p:cNvPr id="558082" name="Rectangle 2"/>
          <p:cNvSpPr>
            <a:spLocks noGrp="1" noRot="1" noChangeAspect="1" noChangeArrowheads="1" noTextEdit="1"/>
          </p:cNvSpPr>
          <p:nvPr>
            <p:ph type="sldImg"/>
          </p:nvPr>
        </p:nvSpPr>
        <p:spPr>
          <a:ln/>
        </p:spPr>
      </p:sp>
      <p:sp>
        <p:nvSpPr>
          <p:cNvPr id="55808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CF32D76-D118-49CD-B0A1-45419A8DF619}" type="slidenum">
              <a:rPr lang="en-CA" altLang="en-US"/>
              <a:pPr/>
              <a:t>19</a:t>
            </a:fld>
            <a:endParaRPr lang="en-CA" altLang="en-US"/>
          </a:p>
        </p:txBody>
      </p:sp>
      <p:sp>
        <p:nvSpPr>
          <p:cNvPr id="559106" name="Rectangle 2"/>
          <p:cNvSpPr>
            <a:spLocks noGrp="1" noRot="1" noChangeAspect="1" noChangeArrowheads="1" noTextEdit="1"/>
          </p:cNvSpPr>
          <p:nvPr>
            <p:ph type="sldImg"/>
          </p:nvPr>
        </p:nvSpPr>
        <p:spPr>
          <a:ln/>
        </p:spPr>
      </p:sp>
      <p:sp>
        <p:nvSpPr>
          <p:cNvPr id="5591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D1AB17A-2B2E-4335-B7DD-D72CBC4A9D72}" type="slidenum">
              <a:rPr lang="en-CA" altLang="en-US"/>
              <a:pPr/>
              <a:t>2</a:t>
            </a:fld>
            <a:endParaRPr lang="en-CA" altLang="en-US"/>
          </a:p>
        </p:txBody>
      </p:sp>
      <p:sp>
        <p:nvSpPr>
          <p:cNvPr id="527362" name="Rectangle 2"/>
          <p:cNvSpPr>
            <a:spLocks noGrp="1" noRot="1" noChangeAspect="1" noChangeArrowheads="1" noTextEdit="1"/>
          </p:cNvSpPr>
          <p:nvPr>
            <p:ph type="sldImg"/>
          </p:nvPr>
        </p:nvSpPr>
        <p:spPr>
          <a:ln/>
        </p:spPr>
      </p:sp>
      <p:sp>
        <p:nvSpPr>
          <p:cNvPr id="527363" name="Rectangle 3"/>
          <p:cNvSpPr>
            <a:spLocks noGrp="1" noChangeArrowheads="1"/>
          </p:cNvSpPr>
          <p:nvPr>
            <p:ph type="body" idx="1"/>
          </p:nvPr>
        </p:nvSpPr>
        <p:spPr/>
        <p:txBody>
          <a:bodyPr/>
          <a:lstStyle/>
          <a:p>
            <a:pPr>
              <a:lnSpc>
                <a:spcPct val="80000"/>
              </a:lnSpc>
            </a:pPr>
            <a:r>
              <a:rPr lang="en-GB" sz="1200"/>
              <a:t>Don’t dive right in by drawing a demand-supply graph on the board.</a:t>
            </a:r>
          </a:p>
          <a:p>
            <a:pPr>
              <a:lnSpc>
                <a:spcPct val="80000"/>
              </a:lnSpc>
            </a:pPr>
            <a:r>
              <a:rPr lang="en-GB" sz="1200"/>
              <a:t>Tease the ideas out of the students with one of these exercises:</a:t>
            </a:r>
          </a:p>
          <a:p>
            <a:pPr>
              <a:lnSpc>
                <a:spcPct val="80000"/>
              </a:lnSpc>
            </a:pPr>
            <a:r>
              <a:rPr lang="en-GB" sz="1200"/>
              <a:t>Quick exercise to generate demand curve: Pick a good (say a slice of pizza) and propose that a person would be willing to buy one slice at a price of $4. Now pick a student and ask the student if you reduced the price to $3 a slice, how much pizza would he or she be willing to buy. Next ask the same student how much he or she would buy at $2 per slice and then ask about $1 a slice. It is helpful for </a:t>
            </a:r>
            <a:r>
              <a:rPr lang="en-GB" sz="1200" i="1"/>
              <a:t>you </a:t>
            </a:r>
            <a:r>
              <a:rPr lang="en-GB" sz="1200"/>
              <a:t>to pick the initial price and quantity so the student has a starting point for the subsequent choices. You are then guaranteed an easy-to-graph relationship between price and quantity. Do this same experiment for one or two more students. Use the data provided by your volunteer students by collecting the demand schedule on the board. Graph the resulting demand curve, explicitly labeling the axes. Make the point that as the price of a slice falls the students are willing to buy more slices, and that as the price of a slice rises the students are willing to buy fewer slices. Then inform the students that they have just “discovered” the law of demand! Finally, use the demand curve by moving between several points on the curve. Emphasize that these “movements along the demand curve” are a change in the quantity demanded and are the result of changes in the price of a slice of pizza.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8535FFA-9358-4ED3-9605-28BDBD48C21B}" type="slidenum">
              <a:rPr lang="en-CA" altLang="en-US"/>
              <a:pPr/>
              <a:t>20</a:t>
            </a:fld>
            <a:endParaRPr lang="en-CA" altLang="en-US"/>
          </a:p>
        </p:txBody>
      </p:sp>
      <p:sp>
        <p:nvSpPr>
          <p:cNvPr id="565250" name="Rectangle 2"/>
          <p:cNvSpPr>
            <a:spLocks noGrp="1" noRot="1" noChangeAspect="1" noChangeArrowheads="1" noTextEdit="1"/>
          </p:cNvSpPr>
          <p:nvPr>
            <p:ph type="sldImg"/>
          </p:nvPr>
        </p:nvSpPr>
        <p:spPr>
          <a:ln/>
        </p:spPr>
      </p:sp>
      <p:sp>
        <p:nvSpPr>
          <p:cNvPr id="5652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C148E18-6C3C-4A68-8FB0-64EE8D3C8E42}" type="slidenum">
              <a:rPr lang="en-CA" altLang="en-US"/>
              <a:pPr/>
              <a:t>21</a:t>
            </a:fld>
            <a:endParaRPr lang="en-CA" altLang="en-US"/>
          </a:p>
        </p:txBody>
      </p:sp>
      <p:sp>
        <p:nvSpPr>
          <p:cNvPr id="566274" name="Rectangle 2"/>
          <p:cNvSpPr>
            <a:spLocks noGrp="1" noRot="1" noChangeAspect="1" noChangeArrowheads="1" noTextEdit="1"/>
          </p:cNvSpPr>
          <p:nvPr>
            <p:ph type="sldImg"/>
          </p:nvPr>
        </p:nvSpPr>
        <p:spPr>
          <a:ln/>
        </p:spPr>
      </p:sp>
      <p:sp>
        <p:nvSpPr>
          <p:cNvPr id="5662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FEA0F5-F7C3-4A7B-A72F-C10EA0B3A017}" type="slidenum">
              <a:rPr lang="en-CA" altLang="en-US"/>
              <a:pPr/>
              <a:t>22</a:t>
            </a:fld>
            <a:endParaRPr lang="en-CA" altLang="en-US"/>
          </a:p>
        </p:txBody>
      </p:sp>
      <p:sp>
        <p:nvSpPr>
          <p:cNvPr id="567298" name="Rectangle 2"/>
          <p:cNvSpPr>
            <a:spLocks noGrp="1" noRot="1" noChangeAspect="1" noChangeArrowheads="1" noTextEdit="1"/>
          </p:cNvSpPr>
          <p:nvPr>
            <p:ph type="sldImg"/>
          </p:nvPr>
        </p:nvSpPr>
        <p:spPr>
          <a:ln/>
        </p:spPr>
      </p:sp>
      <p:sp>
        <p:nvSpPr>
          <p:cNvPr id="5672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AD1E376-25FB-4F46-A8D8-EFEF969AB476}" type="slidenum">
              <a:rPr lang="en-CA" altLang="en-US"/>
              <a:pPr/>
              <a:t>23</a:t>
            </a:fld>
            <a:endParaRPr lang="en-CA" altLang="en-US"/>
          </a:p>
        </p:txBody>
      </p:sp>
      <p:sp>
        <p:nvSpPr>
          <p:cNvPr id="568322" name="Rectangle 2"/>
          <p:cNvSpPr>
            <a:spLocks noGrp="1" noRot="1" noChangeAspect="1" noChangeArrowheads="1" noTextEdit="1"/>
          </p:cNvSpPr>
          <p:nvPr>
            <p:ph type="sldImg"/>
          </p:nvPr>
        </p:nvSpPr>
        <p:spPr>
          <a:ln/>
        </p:spPr>
      </p:sp>
      <p:sp>
        <p:nvSpPr>
          <p:cNvPr id="5683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84CE6EA-6C81-4AE8-ABDC-914481439A75}" type="slidenum">
              <a:rPr lang="en-CA" altLang="en-US"/>
              <a:pPr/>
              <a:t>24</a:t>
            </a:fld>
            <a:endParaRPr lang="en-CA" altLang="en-US"/>
          </a:p>
        </p:txBody>
      </p:sp>
      <p:sp>
        <p:nvSpPr>
          <p:cNvPr id="569346" name="Rectangle 2"/>
          <p:cNvSpPr>
            <a:spLocks noGrp="1" noRot="1" noChangeAspect="1" noChangeArrowheads="1" noTextEdit="1"/>
          </p:cNvSpPr>
          <p:nvPr>
            <p:ph type="sldImg"/>
          </p:nvPr>
        </p:nvSpPr>
        <p:spPr>
          <a:ln/>
        </p:spPr>
      </p:sp>
      <p:sp>
        <p:nvSpPr>
          <p:cNvPr id="5693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34C75AB-A662-4ABA-952E-5D74396A26D2}" type="slidenum">
              <a:rPr lang="en-CA" altLang="en-US"/>
              <a:pPr/>
              <a:t>25</a:t>
            </a:fld>
            <a:endParaRPr lang="en-CA" altLang="en-US"/>
          </a:p>
        </p:txBody>
      </p:sp>
      <p:sp>
        <p:nvSpPr>
          <p:cNvPr id="570370" name="Rectangle 2"/>
          <p:cNvSpPr>
            <a:spLocks noGrp="1" noRot="1" noChangeAspect="1" noChangeArrowheads="1" noTextEdit="1"/>
          </p:cNvSpPr>
          <p:nvPr>
            <p:ph type="sldImg"/>
          </p:nvPr>
        </p:nvSpPr>
        <p:spPr>
          <a:ln/>
        </p:spPr>
      </p:sp>
      <p:sp>
        <p:nvSpPr>
          <p:cNvPr id="570371" name="Rectangle 3"/>
          <p:cNvSpPr>
            <a:spLocks noGrp="1" noChangeArrowheads="1"/>
          </p:cNvSpPr>
          <p:nvPr>
            <p:ph type="body" idx="1"/>
          </p:nvPr>
        </p:nvSpPr>
        <p:spPr/>
        <p:txBody>
          <a:bodyPr/>
          <a:lstStyle/>
          <a:p>
            <a:pPr>
              <a:lnSpc>
                <a:spcPct val="90000"/>
              </a:lnSpc>
            </a:pPr>
            <a:r>
              <a:rPr lang="en-AU" sz="1600"/>
              <a:t>The law of market forces is important, so you want your students to grasp why prices are driven to the equilibrium. You can choose a good, like concert tickets to the hottest band. Draw a demand-supply graph with a reasonable equilibrium price and quantity. Ask the students what would happen if the concert promoter decided to charge only $10 a ticket. Would students line up before dawn to buy them? Yes! Explain that this is a case of excess demand. Ask them what could the promoter do to get the crowds to go away? Hopefully they will answer, “Raise ticket prices!” Show them how the market pressures the price to rise to the equilibrium price and use the graph to show how the promoter and students move up their respective supply and demand curves. You can do the same thing for excess supply. Let the promoter try to sell tickets for $1,000 each. Again, move down along the supply and demand curves as the market pressures the price to fall.</a:t>
            </a:r>
            <a:endParaRPr lang="en-GB" sz="16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40290B2-075F-4426-BD0D-8DC097B05441}" type="slidenum">
              <a:rPr lang="en-CA" altLang="en-US"/>
              <a:pPr/>
              <a:t>26</a:t>
            </a:fld>
            <a:endParaRPr lang="en-CA" altLang="en-US"/>
          </a:p>
        </p:txBody>
      </p:sp>
      <p:sp>
        <p:nvSpPr>
          <p:cNvPr id="571394" name="Rectangle 2"/>
          <p:cNvSpPr>
            <a:spLocks noGrp="1" noRot="1" noChangeAspect="1" noChangeArrowheads="1" noTextEdit="1"/>
          </p:cNvSpPr>
          <p:nvPr>
            <p:ph type="sldImg"/>
          </p:nvPr>
        </p:nvSpPr>
        <p:spPr>
          <a:ln/>
        </p:spPr>
      </p:sp>
      <p:sp>
        <p:nvSpPr>
          <p:cNvPr id="571395" name="Rectangle 3"/>
          <p:cNvSpPr>
            <a:spLocks noGrp="1" noChangeArrowheads="1"/>
          </p:cNvSpPr>
          <p:nvPr>
            <p:ph type="body" idx="1"/>
          </p:nvPr>
        </p:nvSpPr>
        <p:spPr/>
        <p:txBody>
          <a:bodyPr/>
          <a:lstStyle/>
          <a:p>
            <a:pPr>
              <a:lnSpc>
                <a:spcPct val="90000"/>
              </a:lnSpc>
            </a:pPr>
            <a:r>
              <a:rPr lang="en-AU" sz="1400"/>
              <a:t>The magic of market equilibrium and the forces that bring it about and keep the market there need to be demonstrated with the basic diagram, with intuition, and, if you’ve got the time, with hard evidence in the form of further class activity. If you did the demand experiment, you might want to begin with that and explain that in the classroom market, the supply was fixed (so there was vertical supply curve) at the quantity of bottles that you brought to class. The equilibrium occurred where the market demand curve (demand by the students) intersected your supply curve. Then, if you did the supply experiment, you can explain that in that classroom market, demand was fixed (so there was a vertical demand curve) at the quantity that you had decided to buy. The equilibrium occurred where the market supply curve (supply by the students) intersected your demand curve. Point out that the trades you made in your classroom economy made buyers and sellers better off. If you want to devote a class to equilibrium and the gains from trade in a market, you might want to run a double oral auction. There are lots of descriptions of these and one of the best is at Charlie Holt’s </a:t>
            </a:r>
            <a:r>
              <a:rPr lang="en-AU" sz="1400">
                <a:hlinkClick r:id="rId3"/>
              </a:rPr>
              <a:t>http://veconlab.econ.virginia.edu/admin.htm</a:t>
            </a:r>
            <a:endParaRPr lang="en-GB" sz="14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F149BE4-12B3-4BEA-8884-64557CAE711F}" type="slidenum">
              <a:rPr lang="en-CA" altLang="en-US"/>
              <a:pPr/>
              <a:t>27</a:t>
            </a:fld>
            <a:endParaRPr lang="en-CA" altLang="en-US"/>
          </a:p>
        </p:txBody>
      </p:sp>
      <p:sp>
        <p:nvSpPr>
          <p:cNvPr id="572418" name="Rectangle 2"/>
          <p:cNvSpPr>
            <a:spLocks noGrp="1" noRot="1" noChangeAspect="1" noChangeArrowheads="1" noTextEdit="1"/>
          </p:cNvSpPr>
          <p:nvPr>
            <p:ph type="sldImg"/>
          </p:nvPr>
        </p:nvSpPr>
        <p:spPr>
          <a:ln/>
        </p:spPr>
      </p:sp>
      <p:sp>
        <p:nvSpPr>
          <p:cNvPr id="5724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7DE3BA8-5504-4F94-985D-23D465CF874B}" type="slidenum">
              <a:rPr lang="en-CA" altLang="en-US"/>
              <a:pPr/>
              <a:t>28</a:t>
            </a:fld>
            <a:endParaRPr lang="en-CA" altLang="en-US"/>
          </a:p>
        </p:txBody>
      </p:sp>
      <p:sp>
        <p:nvSpPr>
          <p:cNvPr id="573442" name="Rectangle 2"/>
          <p:cNvSpPr>
            <a:spLocks noGrp="1" noRot="1" noChangeAspect="1" noChangeArrowheads="1" noTextEdit="1"/>
          </p:cNvSpPr>
          <p:nvPr>
            <p:ph type="sldImg"/>
          </p:nvPr>
        </p:nvSpPr>
        <p:spPr>
          <a:ln/>
        </p:spPr>
      </p:sp>
      <p:sp>
        <p:nvSpPr>
          <p:cNvPr id="5734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804F69B-CCE4-4FBB-8B53-576E4D8830EF}" type="slidenum">
              <a:rPr lang="en-CA" altLang="en-US"/>
              <a:pPr/>
              <a:t>29</a:t>
            </a:fld>
            <a:endParaRPr lang="en-CA" altLang="en-US"/>
          </a:p>
        </p:txBody>
      </p:sp>
      <p:sp>
        <p:nvSpPr>
          <p:cNvPr id="574466" name="Rectangle 2"/>
          <p:cNvSpPr>
            <a:spLocks noGrp="1" noRot="1" noChangeAspect="1" noChangeArrowheads="1" noTextEdit="1"/>
          </p:cNvSpPr>
          <p:nvPr>
            <p:ph type="sldImg"/>
          </p:nvPr>
        </p:nvSpPr>
        <p:spPr>
          <a:ln/>
        </p:spPr>
      </p:sp>
      <p:sp>
        <p:nvSpPr>
          <p:cNvPr id="5744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8DC81A11-B263-4DBE-B5B4-DC5B7F0407D2}" type="slidenum">
              <a:rPr lang="en-CA" altLang="en-US"/>
              <a:pPr/>
              <a:t>3</a:t>
            </a:fld>
            <a:endParaRPr lang="en-CA" altLang="en-US"/>
          </a:p>
        </p:txBody>
      </p:sp>
      <p:sp>
        <p:nvSpPr>
          <p:cNvPr id="530434" name="Rectangle 2"/>
          <p:cNvSpPr>
            <a:spLocks noGrp="1" noRot="1" noChangeAspect="1" noChangeArrowheads="1" noTextEdit="1"/>
          </p:cNvSpPr>
          <p:nvPr>
            <p:ph type="sldImg"/>
          </p:nvPr>
        </p:nvSpPr>
        <p:spPr>
          <a:ln/>
        </p:spPr>
      </p:sp>
      <p:sp>
        <p:nvSpPr>
          <p:cNvPr id="53043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E96E9DA-3BDD-45E9-9D35-1CD8853C2457}" type="slidenum">
              <a:rPr lang="en-CA" altLang="en-US"/>
              <a:pPr/>
              <a:t>30</a:t>
            </a:fld>
            <a:endParaRPr lang="en-CA" altLang="en-US"/>
          </a:p>
        </p:txBody>
      </p:sp>
      <p:sp>
        <p:nvSpPr>
          <p:cNvPr id="575490" name="Rectangle 2"/>
          <p:cNvSpPr>
            <a:spLocks noGrp="1" noRot="1" noChangeAspect="1" noChangeArrowheads="1" noTextEdit="1"/>
          </p:cNvSpPr>
          <p:nvPr>
            <p:ph type="sldImg"/>
          </p:nvPr>
        </p:nvSpPr>
        <p:spPr>
          <a:ln/>
        </p:spPr>
      </p:sp>
      <p:sp>
        <p:nvSpPr>
          <p:cNvPr id="575491" name="Rectangle 3"/>
          <p:cNvSpPr>
            <a:spLocks noGrp="1" noChangeArrowheads="1"/>
          </p:cNvSpPr>
          <p:nvPr>
            <p:ph type="body" idx="1"/>
          </p:nvPr>
        </p:nvSpPr>
        <p:spPr>
          <a:xfrm>
            <a:off x="914400" y="4343400"/>
            <a:ext cx="5029200" cy="4419600"/>
          </a:xfrm>
        </p:spPr>
        <p:txBody>
          <a:bodyPr/>
          <a:lstStyle/>
          <a:p>
            <a:pPr>
              <a:lnSpc>
                <a:spcPct val="80000"/>
              </a:lnSpc>
            </a:pPr>
            <a:r>
              <a:rPr lang="en-GB" sz="1200"/>
              <a:t>The whole chapter builds up to using the demand/supply model to predict changes in the equilibrium price and quantity.</a:t>
            </a:r>
          </a:p>
          <a:p>
            <a:pPr>
              <a:lnSpc>
                <a:spcPct val="80000"/>
              </a:lnSpc>
            </a:pPr>
            <a:r>
              <a:rPr lang="en-GB" sz="1200"/>
              <a:t>Students are too ready to guess the consequences of events that change either demand, or supply or both. They must be encouraged to work out the answer and draw the diagram.</a:t>
            </a:r>
          </a:p>
          <a:p>
            <a:pPr>
              <a:lnSpc>
                <a:spcPct val="80000"/>
              </a:lnSpc>
            </a:pPr>
            <a:r>
              <a:rPr lang="en-GB" sz="1200"/>
              <a:t>Encourage the students to break all exercises about the effects of events in a market into three questions:</a:t>
            </a:r>
          </a:p>
          <a:p>
            <a:pPr>
              <a:lnSpc>
                <a:spcPct val="80000"/>
              </a:lnSpc>
            </a:pPr>
            <a:r>
              <a:rPr lang="en-GB" sz="1200" b="1"/>
              <a:t>Question 1</a:t>
            </a:r>
            <a:r>
              <a:rPr lang="en-GB" sz="1200"/>
              <a:t> </a:t>
            </a:r>
            <a:r>
              <a:rPr lang="en-US" altLang="en-US" sz="1200"/>
              <a:t>Does the event change demand, supply, both, or neither?</a:t>
            </a:r>
          </a:p>
          <a:p>
            <a:pPr>
              <a:lnSpc>
                <a:spcPct val="80000"/>
              </a:lnSpc>
            </a:pPr>
            <a:r>
              <a:rPr lang="en-GB" sz="1200" b="1"/>
              <a:t>Question </a:t>
            </a:r>
            <a:r>
              <a:rPr lang="en-US" altLang="en-US" sz="1200" b="1"/>
              <a:t>2</a:t>
            </a:r>
            <a:r>
              <a:rPr lang="en-US" altLang="en-US" sz="1200"/>
              <a:t> Does the event </a:t>
            </a:r>
            <a:r>
              <a:rPr lang="en-US" altLang="en-US" sz="1200" i="1"/>
              <a:t>increase</a:t>
            </a:r>
            <a:r>
              <a:rPr lang="en-US" altLang="en-US" sz="1200"/>
              <a:t> or </a:t>
            </a:r>
            <a:r>
              <a:rPr lang="en-US" altLang="en-US" sz="1200" i="1"/>
              <a:t>decrease</a:t>
            </a:r>
            <a:r>
              <a:rPr lang="en-US" altLang="en-US" sz="1200"/>
              <a:t> demand or supply—shift the demand curve or the supply curve </a:t>
            </a:r>
            <a:r>
              <a:rPr lang="en-US" altLang="en-US" sz="1200" i="1"/>
              <a:t>rightward</a:t>
            </a:r>
            <a:r>
              <a:rPr lang="en-US" altLang="en-US" sz="1200"/>
              <a:t> or </a:t>
            </a:r>
            <a:r>
              <a:rPr lang="en-US" altLang="en-US" sz="1200" i="1"/>
              <a:t>leftward</a:t>
            </a:r>
            <a:r>
              <a:rPr lang="en-US" altLang="en-US" sz="1200"/>
              <a:t>?</a:t>
            </a:r>
          </a:p>
          <a:p>
            <a:pPr>
              <a:lnSpc>
                <a:spcPct val="80000"/>
              </a:lnSpc>
            </a:pPr>
            <a:r>
              <a:rPr lang="en-GB" sz="1200" b="1"/>
              <a:t>Question </a:t>
            </a:r>
            <a:r>
              <a:rPr lang="en-US" altLang="en-US" sz="1200" b="1"/>
              <a:t>3</a:t>
            </a:r>
            <a:r>
              <a:rPr lang="en-US" altLang="en-US" sz="1200"/>
              <a:t> What are the new </a:t>
            </a:r>
            <a:r>
              <a:rPr lang="en-US" altLang="en-US" sz="1200" i="1"/>
              <a:t>equilibrium</a:t>
            </a:r>
            <a:r>
              <a:rPr lang="en-US" altLang="en-US" sz="1200"/>
              <a:t> price and </a:t>
            </a:r>
            <a:r>
              <a:rPr lang="en-US" altLang="en-US" sz="1200" i="1"/>
              <a:t>equilibrium </a:t>
            </a:r>
            <a:r>
              <a:rPr lang="en-US" altLang="en-US" sz="1200"/>
              <a:t>quantity and how have they changed?</a:t>
            </a:r>
          </a:p>
          <a:p>
            <a:pPr>
              <a:lnSpc>
                <a:spcPct val="80000"/>
              </a:lnSpc>
            </a:pPr>
            <a:r>
              <a:rPr lang="en-US" sz="1200"/>
              <a:t>Proceed in five steps:</a:t>
            </a:r>
            <a:endParaRPr lang="en-GB" sz="1200"/>
          </a:p>
          <a:p>
            <a:pPr>
              <a:lnSpc>
                <a:spcPct val="80000"/>
              </a:lnSpc>
            </a:pPr>
            <a:r>
              <a:rPr lang="en-GB" sz="1200" b="1"/>
              <a:t>Step 1</a:t>
            </a:r>
            <a:r>
              <a:rPr lang="en-GB" sz="1200"/>
              <a:t> Draw a demand-supply graph and label the axes with the price and quantity of the good or service in question. </a:t>
            </a:r>
          </a:p>
          <a:p>
            <a:pPr>
              <a:lnSpc>
                <a:spcPct val="80000"/>
              </a:lnSpc>
            </a:pPr>
            <a:r>
              <a:rPr lang="en-GB" sz="1200" b="1"/>
              <a:t>Step 2</a:t>
            </a:r>
            <a:r>
              <a:rPr lang="en-GB" sz="1200"/>
              <a:t> Think about the event or events and answer Question 1: does it change demand, supply, both or neither. </a:t>
            </a:r>
          </a:p>
          <a:p>
            <a:pPr>
              <a:lnSpc>
                <a:spcPct val="80000"/>
              </a:lnSpc>
            </a:pPr>
            <a:r>
              <a:rPr lang="en-GB" sz="1200" b="1"/>
              <a:t>Step 3</a:t>
            </a:r>
            <a:r>
              <a:rPr lang="en-GB" sz="1200"/>
              <a:t> Think about the event or events and answer Question 2: what is the direction of change? </a:t>
            </a:r>
          </a:p>
          <a:p>
            <a:pPr>
              <a:lnSpc>
                <a:spcPct val="80000"/>
              </a:lnSpc>
            </a:pPr>
            <a:r>
              <a:rPr lang="en-GB" sz="1200" b="1"/>
              <a:t>Step 4</a:t>
            </a:r>
            <a:r>
              <a:rPr lang="en-GB" sz="1200"/>
              <a:t> Draw the new demand curve and supply curve on the diagram. </a:t>
            </a:r>
          </a:p>
          <a:p>
            <a:pPr>
              <a:lnSpc>
                <a:spcPct val="80000"/>
              </a:lnSpc>
            </a:pPr>
            <a:r>
              <a:rPr lang="en-GB" sz="1200" b="1"/>
              <a:t>Step 5</a:t>
            </a:r>
            <a:r>
              <a:rPr lang="en-GB" sz="1200"/>
              <a:t> Look at the diagram and answer Question 3: how have the price and quantity changed?</a:t>
            </a:r>
          </a:p>
          <a:p>
            <a:pPr>
              <a:lnSpc>
                <a:spcPct val="80000"/>
              </a:lnSpc>
            </a:pPr>
            <a:r>
              <a:rPr lang="en-GB" sz="1200"/>
              <a:t>Walk the students through the steps and have one or two students work some examples in front of the class. </a:t>
            </a:r>
            <a:endParaRPr lang="en-AU"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E374BB2-B3EC-485D-84A7-82317735AE50}" type="slidenum">
              <a:rPr lang="en-CA" altLang="en-US"/>
              <a:pPr/>
              <a:t>31</a:t>
            </a:fld>
            <a:endParaRPr lang="en-CA" altLang="en-US"/>
          </a:p>
        </p:txBody>
      </p:sp>
      <p:sp>
        <p:nvSpPr>
          <p:cNvPr id="576514" name="Rectangle 2"/>
          <p:cNvSpPr>
            <a:spLocks noGrp="1" noRot="1" noChangeAspect="1" noChangeArrowheads="1" noTextEdit="1"/>
          </p:cNvSpPr>
          <p:nvPr>
            <p:ph type="sldImg"/>
          </p:nvPr>
        </p:nvSpPr>
        <p:spPr>
          <a:ln/>
        </p:spPr>
      </p:sp>
      <p:sp>
        <p:nvSpPr>
          <p:cNvPr id="57651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901C7BF-A8D8-4A72-B353-C1E7DBA79725}" type="slidenum">
              <a:rPr lang="en-CA" altLang="en-US"/>
              <a:pPr/>
              <a:t>32</a:t>
            </a:fld>
            <a:endParaRPr lang="en-CA" altLang="en-US"/>
          </a:p>
        </p:txBody>
      </p:sp>
      <p:sp>
        <p:nvSpPr>
          <p:cNvPr id="577538" name="Rectangle 2"/>
          <p:cNvSpPr>
            <a:spLocks noGrp="1" noRot="1" noChangeAspect="1" noChangeArrowheads="1" noTextEdit="1"/>
          </p:cNvSpPr>
          <p:nvPr>
            <p:ph type="sldImg"/>
          </p:nvPr>
        </p:nvSpPr>
        <p:spPr>
          <a:ln/>
        </p:spPr>
      </p:sp>
      <p:sp>
        <p:nvSpPr>
          <p:cNvPr id="577539" name="Rectangle 3"/>
          <p:cNvSpPr>
            <a:spLocks noGrp="1" noChangeArrowheads="1"/>
          </p:cNvSpPr>
          <p:nvPr>
            <p:ph type="body" idx="1"/>
          </p:nvPr>
        </p:nvSpPr>
        <p:spPr/>
        <p:txBody>
          <a:bodyPr/>
          <a:lstStyle/>
          <a:p>
            <a:r>
              <a:rPr lang="en-AU"/>
              <a:t>Tell students that they will do much better on the exam if they DRAW the demand-supply graph to answer a question.</a:t>
            </a:r>
          </a:p>
          <a:p>
            <a:r>
              <a:rPr lang="en-AU"/>
              <a:t>Show them how much easier it is to see the effects of a change in demand or a change in supply or both on the equilibrium price and equilibrium quantity if they draw the graph.</a:t>
            </a:r>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B308CE5D-E5D8-4D32-9679-A48C8DD670FE}" type="slidenum">
              <a:rPr lang="en-CA" altLang="en-US"/>
              <a:pPr/>
              <a:t>33</a:t>
            </a:fld>
            <a:endParaRPr lang="en-CA" altLang="en-US"/>
          </a:p>
        </p:txBody>
      </p:sp>
      <p:sp>
        <p:nvSpPr>
          <p:cNvPr id="578562" name="Rectangle 2"/>
          <p:cNvSpPr>
            <a:spLocks noGrp="1" noRot="1" noChangeAspect="1" noChangeArrowheads="1" noTextEdit="1"/>
          </p:cNvSpPr>
          <p:nvPr>
            <p:ph type="sldImg"/>
          </p:nvPr>
        </p:nvSpPr>
        <p:spPr>
          <a:ln/>
        </p:spPr>
      </p:sp>
      <p:sp>
        <p:nvSpPr>
          <p:cNvPr id="578563" name="Rectangle 3"/>
          <p:cNvSpPr>
            <a:spLocks noGrp="1" noChangeArrowheads="1"/>
          </p:cNvSpPr>
          <p:nvPr>
            <p:ph type="body" idx="1"/>
          </p:nvPr>
        </p:nvSpPr>
        <p:spPr/>
        <p:txBody>
          <a:bodyPr/>
          <a:lstStyle/>
          <a:p>
            <a:r>
              <a:rPr lang="en-AU"/>
              <a:t>Emphasize the distinction between a change in demand and a change in the quantity demanded.</a:t>
            </a:r>
          </a:p>
          <a:p>
            <a:r>
              <a:rPr lang="en-AU"/>
              <a:t>At this point, the students know enough for it to be worthwhile emphasizing the magic of the market’s ability to coordinate plans and reallocate resources.</a:t>
            </a:r>
            <a:r>
              <a:rPr lang="en-GB"/>
              <a:t> </a:t>
            </a:r>
          </a:p>
          <a:p>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BFD8ECB-CBAA-4A8F-BC73-A5D53B454862}" type="slidenum">
              <a:rPr lang="en-CA" altLang="en-US"/>
              <a:pPr/>
              <a:t>34</a:t>
            </a:fld>
            <a:endParaRPr lang="en-CA" altLang="en-US"/>
          </a:p>
        </p:txBody>
      </p:sp>
      <p:sp>
        <p:nvSpPr>
          <p:cNvPr id="579586" name="Rectangle 2"/>
          <p:cNvSpPr>
            <a:spLocks noGrp="1" noRot="1" noChangeAspect="1" noChangeArrowheads="1" noTextEdit="1"/>
          </p:cNvSpPr>
          <p:nvPr>
            <p:ph type="sldImg"/>
          </p:nvPr>
        </p:nvSpPr>
        <p:spPr>
          <a:ln/>
        </p:spPr>
      </p:sp>
      <p:sp>
        <p:nvSpPr>
          <p:cNvPr id="5795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4800DCB-50BD-4D88-983B-08D619C822B7}" type="slidenum">
              <a:rPr lang="en-CA" altLang="en-US"/>
              <a:pPr/>
              <a:t>35</a:t>
            </a:fld>
            <a:endParaRPr lang="en-CA" alt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r>
              <a:rPr lang="en-AU"/>
              <a:t>Now emphasize the distinction between a change in supply and a change in the quantity supplied.</a:t>
            </a:r>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B6357B9-9169-4982-9B2E-3697DC501022}" type="slidenum">
              <a:rPr lang="en-CA" altLang="en-US"/>
              <a:pPr/>
              <a:t>36</a:t>
            </a:fld>
            <a:endParaRPr lang="en-CA" altLang="en-US"/>
          </a:p>
        </p:txBody>
      </p:sp>
      <p:sp>
        <p:nvSpPr>
          <p:cNvPr id="583682" name="Rectangle 2"/>
          <p:cNvSpPr>
            <a:spLocks noGrp="1" noRot="1" noChangeAspect="1" noChangeArrowheads="1" noTextEdit="1"/>
          </p:cNvSpPr>
          <p:nvPr>
            <p:ph type="sldImg"/>
          </p:nvPr>
        </p:nvSpPr>
        <p:spPr>
          <a:ln/>
        </p:spPr>
      </p:sp>
      <p:sp>
        <p:nvSpPr>
          <p:cNvPr id="58368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1211DC1-A203-4852-AC98-F1F1F15DE9AD}" type="slidenum">
              <a:rPr lang="en-CA" altLang="en-US"/>
              <a:pPr/>
              <a:t>37</a:t>
            </a:fld>
            <a:endParaRPr lang="en-CA" alt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29E213F-75A2-4804-BD5C-067A588943C9}" type="slidenum">
              <a:rPr lang="en-CA" altLang="en-US"/>
              <a:pPr/>
              <a:t>38</a:t>
            </a:fld>
            <a:endParaRPr lang="en-CA" altLang="en-US"/>
          </a:p>
        </p:txBody>
      </p:sp>
      <p:sp>
        <p:nvSpPr>
          <p:cNvPr id="585730" name="Rectangle 2"/>
          <p:cNvSpPr>
            <a:spLocks noGrp="1" noRot="1" noChangeAspect="1" noChangeArrowheads="1" noTextEdit="1"/>
          </p:cNvSpPr>
          <p:nvPr>
            <p:ph type="sldImg"/>
          </p:nvPr>
        </p:nvSpPr>
        <p:spPr>
          <a:ln/>
        </p:spPr>
      </p:sp>
      <p:sp>
        <p:nvSpPr>
          <p:cNvPr id="5857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C47D56E-528F-4D0A-A3D6-E71C385A7CF3}" type="slidenum">
              <a:rPr lang="en-CA" altLang="en-US"/>
              <a:pPr/>
              <a:t>39</a:t>
            </a:fld>
            <a:endParaRPr lang="en-CA" alt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858D7770-C7AF-4DA4-8DD2-D58ACBC682CF}" type="slidenum">
              <a:rPr lang="en-CA" altLang="en-US"/>
              <a:pPr/>
              <a:t>4</a:t>
            </a:fld>
            <a:endParaRPr lang="en-CA" altLang="en-US"/>
          </a:p>
        </p:txBody>
      </p:sp>
      <p:sp>
        <p:nvSpPr>
          <p:cNvPr id="534530" name="Rectangle 2"/>
          <p:cNvSpPr>
            <a:spLocks noGrp="1" noRot="1" noChangeAspect="1" noChangeArrowheads="1" noTextEdit="1"/>
          </p:cNvSpPr>
          <p:nvPr>
            <p:ph type="sldImg"/>
          </p:nvPr>
        </p:nvSpPr>
        <p:spPr>
          <a:ln/>
        </p:spPr>
      </p:sp>
      <p:sp>
        <p:nvSpPr>
          <p:cNvPr id="53453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E464B10-EDE8-498B-94D6-7CBA51BF4A83}" type="slidenum">
              <a:rPr lang="en-CA" altLang="en-US"/>
              <a:pPr/>
              <a:t>40</a:t>
            </a:fld>
            <a:endParaRPr lang="en-CA" altLang="en-US"/>
          </a:p>
        </p:txBody>
      </p:sp>
      <p:sp>
        <p:nvSpPr>
          <p:cNvPr id="587778" name="Rectangle 2"/>
          <p:cNvSpPr>
            <a:spLocks noGrp="1" noRot="1" noChangeAspect="1" noChangeArrowheads="1" noTextEdit="1"/>
          </p:cNvSpPr>
          <p:nvPr>
            <p:ph type="sldImg"/>
          </p:nvPr>
        </p:nvSpPr>
        <p:spPr>
          <a:ln/>
        </p:spPr>
      </p:sp>
      <p:sp>
        <p:nvSpPr>
          <p:cNvPr id="5877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B8B8D62-2B6E-4978-964C-58EDEB952D8B}" type="slidenum">
              <a:rPr lang="en-CA" altLang="en-US"/>
              <a:pPr/>
              <a:t>41</a:t>
            </a:fld>
            <a:endParaRPr lang="en-CA" altLang="en-US"/>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C1E72C8-0C19-42DB-87F3-CEC0B9E854DE}" type="slidenum">
              <a:rPr lang="en-CA" altLang="en-US"/>
              <a:pPr/>
              <a:t>42</a:t>
            </a:fld>
            <a:endParaRPr lang="en-CA" altLang="en-US"/>
          </a:p>
        </p:txBody>
      </p:sp>
      <p:sp>
        <p:nvSpPr>
          <p:cNvPr id="589826" name="Rectangle 2"/>
          <p:cNvSpPr>
            <a:spLocks noGrp="1" noRot="1" noChangeAspect="1" noChangeArrowheads="1" noTextEdit="1"/>
          </p:cNvSpPr>
          <p:nvPr>
            <p:ph type="sldImg"/>
          </p:nvPr>
        </p:nvSpPr>
        <p:spPr>
          <a:ln/>
        </p:spPr>
      </p:sp>
      <p:sp>
        <p:nvSpPr>
          <p:cNvPr id="5898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B150BB5-A492-4345-A1EB-AE71723232C8}" type="slidenum">
              <a:rPr lang="en-CA" altLang="en-US"/>
              <a:pPr/>
              <a:t>43</a:t>
            </a:fld>
            <a:endParaRPr lang="en-CA" alt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015B763-F474-4F3B-8A41-6FDA4F105199}" type="slidenum">
              <a:rPr lang="en-CA" altLang="en-US"/>
              <a:pPr/>
              <a:t>44</a:t>
            </a:fld>
            <a:endParaRPr lang="en-CA" altLang="en-US"/>
          </a:p>
        </p:txBody>
      </p:sp>
      <p:sp>
        <p:nvSpPr>
          <p:cNvPr id="591874" name="Rectangle 2"/>
          <p:cNvSpPr>
            <a:spLocks noGrp="1" noRot="1" noChangeAspect="1" noChangeArrowheads="1" noTextEdit="1"/>
          </p:cNvSpPr>
          <p:nvPr>
            <p:ph type="sldImg"/>
          </p:nvPr>
        </p:nvSpPr>
        <p:spPr>
          <a:ln/>
        </p:spPr>
      </p:sp>
      <p:sp>
        <p:nvSpPr>
          <p:cNvPr id="59187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EB3E3E1E-723C-4C39-B317-106A15E40AAD}" type="slidenum">
              <a:rPr lang="en-CA" altLang="en-US"/>
              <a:pPr/>
              <a:t>47</a:t>
            </a:fld>
            <a:endParaRPr lang="en-CA" alt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7F6062CF-70CD-4371-8C8F-6F828C385010}" type="slidenum">
              <a:rPr lang="en-CA" altLang="en-US"/>
              <a:pPr/>
              <a:t>48</a:t>
            </a:fld>
            <a:endParaRPr lang="en-CA" altLang="en-US"/>
          </a:p>
        </p:txBody>
      </p:sp>
      <p:sp>
        <p:nvSpPr>
          <p:cNvPr id="593922" name="Rectangle 2"/>
          <p:cNvSpPr>
            <a:spLocks noGrp="1" noRot="1" noChangeAspect="1" noChangeArrowheads="1" noTextEdit="1"/>
          </p:cNvSpPr>
          <p:nvPr>
            <p:ph type="sldImg"/>
          </p:nvPr>
        </p:nvSpPr>
        <p:spPr>
          <a:ln/>
        </p:spPr>
      </p:sp>
      <p:sp>
        <p:nvSpPr>
          <p:cNvPr id="5939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37D74A7-2C3B-48EB-B0DD-B76F8CC1D47D}" type="slidenum">
              <a:rPr lang="en-CA" altLang="en-US"/>
              <a:pPr/>
              <a:t>49</a:t>
            </a:fld>
            <a:endParaRPr lang="en-CA" altLang="en-US"/>
          </a:p>
        </p:txBody>
      </p:sp>
      <p:sp>
        <p:nvSpPr>
          <p:cNvPr id="594946" name="Rectangle 2"/>
          <p:cNvSpPr>
            <a:spLocks noGrp="1" noRot="1" noChangeAspect="1" noChangeArrowheads="1" noTextEdit="1"/>
          </p:cNvSpPr>
          <p:nvPr>
            <p:ph type="sldImg"/>
          </p:nvPr>
        </p:nvSpPr>
        <p:spPr>
          <a:ln/>
        </p:spPr>
      </p:sp>
      <p:sp>
        <p:nvSpPr>
          <p:cNvPr id="59494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11428B07-FF9D-48D0-8FA5-27190826D5DF}" type="slidenum">
              <a:rPr lang="en-CA" altLang="en-US"/>
              <a:pPr/>
              <a:t>50</a:t>
            </a:fld>
            <a:endParaRPr lang="en-CA" altLang="en-US"/>
          </a:p>
        </p:txBody>
      </p:sp>
      <p:sp>
        <p:nvSpPr>
          <p:cNvPr id="595970" name="Rectangle 2"/>
          <p:cNvSpPr>
            <a:spLocks noGrp="1" noRot="1" noChangeAspect="1" noChangeArrowheads="1" noTextEdit="1"/>
          </p:cNvSpPr>
          <p:nvPr>
            <p:ph type="sldImg"/>
          </p:nvPr>
        </p:nvSpPr>
        <p:spPr>
          <a:ln/>
        </p:spPr>
      </p:sp>
      <p:sp>
        <p:nvSpPr>
          <p:cNvPr id="59597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0BDE068-7EC6-489E-BE48-27599D10DDD8}" type="slidenum">
              <a:rPr lang="en-CA" altLang="en-US"/>
              <a:pPr/>
              <a:t>51</a:t>
            </a:fld>
            <a:endParaRPr lang="en-CA" altLang="en-US"/>
          </a:p>
        </p:txBody>
      </p:sp>
      <p:sp>
        <p:nvSpPr>
          <p:cNvPr id="596994" name="Rectangle 2"/>
          <p:cNvSpPr>
            <a:spLocks noGrp="1" noRot="1" noChangeAspect="1" noChangeArrowheads="1" noTextEdit="1"/>
          </p:cNvSpPr>
          <p:nvPr>
            <p:ph type="sldImg"/>
          </p:nvPr>
        </p:nvSpPr>
        <p:spPr>
          <a:ln/>
        </p:spPr>
      </p:sp>
      <p:sp>
        <p:nvSpPr>
          <p:cNvPr id="59699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D5CCA76-6C49-4DFA-977A-6BCFC956CEEE}" type="slidenum">
              <a:rPr lang="en-CA" altLang="en-US"/>
              <a:pPr/>
              <a:t>5</a:t>
            </a:fld>
            <a:endParaRPr lang="en-CA" alt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36E8E167-9665-4D52-BD08-EFAAB5F12233}" type="slidenum">
              <a:rPr lang="en-CA" altLang="en-US"/>
              <a:pPr/>
              <a:t>52</a:t>
            </a:fld>
            <a:endParaRPr lang="en-CA" altLang="en-US"/>
          </a:p>
        </p:txBody>
      </p:sp>
      <p:sp>
        <p:nvSpPr>
          <p:cNvPr id="598018" name="Rectangle 2"/>
          <p:cNvSpPr>
            <a:spLocks noGrp="1" noRot="1" noChangeAspect="1" noChangeArrowheads="1" noTextEdit="1"/>
          </p:cNvSpPr>
          <p:nvPr>
            <p:ph type="sldImg"/>
          </p:nvPr>
        </p:nvSpPr>
        <p:spPr>
          <a:ln/>
        </p:spPr>
      </p:sp>
      <p:sp>
        <p:nvSpPr>
          <p:cNvPr id="59801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69918B2-2FB5-40F2-BD3C-BC02F47852DB}" type="slidenum">
              <a:rPr lang="en-CA" altLang="en-US"/>
              <a:pPr/>
              <a:t>53</a:t>
            </a:fld>
            <a:endParaRPr lang="en-CA" alt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BEFC7AA-F08F-4B20-8B13-A447649FB2BD}" type="slidenum">
              <a:rPr lang="en-CA" altLang="en-US"/>
              <a:pPr/>
              <a:t>54</a:t>
            </a:fld>
            <a:endParaRPr lang="en-CA" altLang="en-US"/>
          </a:p>
        </p:txBody>
      </p:sp>
      <p:sp>
        <p:nvSpPr>
          <p:cNvPr id="600066" name="Rectangle 2"/>
          <p:cNvSpPr>
            <a:spLocks noGrp="1" noRot="1" noChangeAspect="1" noChangeArrowheads="1" noTextEdit="1"/>
          </p:cNvSpPr>
          <p:nvPr>
            <p:ph type="sldImg"/>
          </p:nvPr>
        </p:nvSpPr>
        <p:spPr>
          <a:ln/>
        </p:spPr>
      </p:sp>
      <p:sp>
        <p:nvSpPr>
          <p:cNvPr id="6000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8BABE3EB-E555-4873-AC77-13A0CE7F06D4}" type="slidenum">
              <a:rPr lang="en-CA" altLang="en-US"/>
              <a:pPr/>
              <a:t>55</a:t>
            </a:fld>
            <a:endParaRPr lang="en-CA" alt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C0F60D3D-7440-4C35-B414-B66AD8481D7F}" type="slidenum">
              <a:rPr lang="en-CA" altLang="en-US"/>
              <a:pPr/>
              <a:t>56</a:t>
            </a:fld>
            <a:endParaRPr lang="en-CA" altLang="en-US"/>
          </a:p>
        </p:txBody>
      </p:sp>
      <p:sp>
        <p:nvSpPr>
          <p:cNvPr id="602114" name="Rectangle 2"/>
          <p:cNvSpPr>
            <a:spLocks noGrp="1" noRot="1" noChangeAspect="1" noChangeArrowheads="1" noTextEdit="1"/>
          </p:cNvSpPr>
          <p:nvPr>
            <p:ph type="sldImg"/>
          </p:nvPr>
        </p:nvSpPr>
        <p:spPr>
          <a:ln/>
        </p:spPr>
      </p:sp>
      <p:sp>
        <p:nvSpPr>
          <p:cNvPr id="60211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4BD76A7-7D07-4505-AB20-41B2C257DE4B}" type="slidenum">
              <a:rPr lang="en-CA" altLang="en-US"/>
              <a:pPr/>
              <a:t>57</a:t>
            </a:fld>
            <a:endParaRPr lang="en-CA" alt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8223058-05DD-45AE-89C6-EFEFCFB3064A}" type="slidenum">
              <a:rPr lang="en-CA" altLang="en-US"/>
              <a:pPr/>
              <a:t>58</a:t>
            </a:fld>
            <a:endParaRPr lang="en-CA" altLang="en-US"/>
          </a:p>
        </p:txBody>
      </p:sp>
      <p:sp>
        <p:nvSpPr>
          <p:cNvPr id="604162" name="Rectangle 2"/>
          <p:cNvSpPr>
            <a:spLocks noGrp="1" noRot="1" noChangeAspect="1" noChangeArrowheads="1" noTextEdit="1"/>
          </p:cNvSpPr>
          <p:nvPr>
            <p:ph type="sldImg"/>
          </p:nvPr>
        </p:nvSpPr>
        <p:spPr>
          <a:ln/>
        </p:spPr>
      </p:sp>
      <p:sp>
        <p:nvSpPr>
          <p:cNvPr id="6041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4F02653-6212-4DC8-8C38-52638CCDAF1B}" type="slidenum">
              <a:rPr lang="en-CA" altLang="en-US"/>
              <a:pPr/>
              <a:t>59</a:t>
            </a:fld>
            <a:endParaRPr lang="en-CA" altLang="en-US"/>
          </a:p>
        </p:txBody>
      </p:sp>
      <p:sp>
        <p:nvSpPr>
          <p:cNvPr id="605186" name="Rectangle 2"/>
          <p:cNvSpPr>
            <a:spLocks noGrp="1" noRot="1" noChangeAspect="1" noChangeArrowheads="1" noTextEdit="1"/>
          </p:cNvSpPr>
          <p:nvPr>
            <p:ph type="sldImg"/>
          </p:nvPr>
        </p:nvSpPr>
        <p:spPr>
          <a:ln/>
        </p:spPr>
      </p:sp>
      <p:sp>
        <p:nvSpPr>
          <p:cNvPr id="60518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FAD394B7-5E21-4B78-8C0A-DDCB249B0D37}" type="slidenum">
              <a:rPr lang="en-CA" altLang="en-US"/>
              <a:pPr/>
              <a:t>6</a:t>
            </a:fld>
            <a:endParaRPr lang="en-CA" altLang="en-US"/>
          </a:p>
        </p:txBody>
      </p:sp>
      <p:sp>
        <p:nvSpPr>
          <p:cNvPr id="537602" name="Rectangle 2"/>
          <p:cNvSpPr>
            <a:spLocks noGrp="1" noRot="1" noChangeAspect="1" noChangeArrowheads="1" noTextEdit="1"/>
          </p:cNvSpPr>
          <p:nvPr>
            <p:ph type="sldImg"/>
          </p:nvPr>
        </p:nvSpPr>
        <p:spPr>
          <a:ln/>
        </p:spPr>
      </p:sp>
      <p:sp>
        <p:nvSpPr>
          <p:cNvPr id="53760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DD58BAEA-3715-4FDE-9C02-D07E2A388C53}" type="slidenum">
              <a:rPr lang="en-CA" altLang="en-US"/>
              <a:pPr/>
              <a:t>7</a:t>
            </a:fld>
            <a:endParaRPr lang="en-CA" altLang="en-US"/>
          </a:p>
        </p:txBody>
      </p:sp>
      <p:sp>
        <p:nvSpPr>
          <p:cNvPr id="538626" name="Rectangle 2"/>
          <p:cNvSpPr>
            <a:spLocks noGrp="1" noRot="1" noChangeAspect="1" noChangeArrowheads="1" noTextEdit="1"/>
          </p:cNvSpPr>
          <p:nvPr>
            <p:ph type="sldImg"/>
          </p:nvPr>
        </p:nvSpPr>
        <p:spPr>
          <a:ln/>
        </p:spPr>
      </p:sp>
      <p:sp>
        <p:nvSpPr>
          <p:cNvPr id="5386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9BFDB8CC-7E47-4A84-A168-A48A9EE0B16B}" type="slidenum">
              <a:rPr lang="en-CA" altLang="en-US"/>
              <a:pPr/>
              <a:t>8</a:t>
            </a:fld>
            <a:endParaRPr lang="en-CA" altLang="en-US"/>
          </a:p>
        </p:txBody>
      </p:sp>
      <p:sp>
        <p:nvSpPr>
          <p:cNvPr id="539650" name="Rectangle 2"/>
          <p:cNvSpPr>
            <a:spLocks noGrp="1" noRot="1" noChangeAspect="1" noChangeArrowheads="1" noTextEdit="1"/>
          </p:cNvSpPr>
          <p:nvPr>
            <p:ph type="sldImg"/>
          </p:nvPr>
        </p:nvSpPr>
        <p:spPr>
          <a:ln/>
        </p:spPr>
      </p:sp>
      <p:sp>
        <p:nvSpPr>
          <p:cNvPr id="53965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FFBA46E-906D-4A22-84C1-C2B2645A93EC}" type="slidenum">
              <a:rPr lang="en-CA" altLang="en-US"/>
              <a:pPr/>
              <a:t>9</a:t>
            </a:fld>
            <a:endParaRPr lang="en-CA" altLang="en-US"/>
          </a:p>
        </p:txBody>
      </p:sp>
      <p:sp>
        <p:nvSpPr>
          <p:cNvPr id="545794" name="Rectangle 2"/>
          <p:cNvSpPr>
            <a:spLocks noGrp="1" noRot="1" noChangeAspect="1" noChangeArrowheads="1" noTextEdit="1"/>
          </p:cNvSpPr>
          <p:nvPr>
            <p:ph type="sldImg"/>
          </p:nvPr>
        </p:nvSpPr>
        <p:spPr>
          <a:ln/>
        </p:spPr>
      </p:sp>
      <p:sp>
        <p:nvSpPr>
          <p:cNvPr id="54579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90600"/>
            <a:ext cx="2057400" cy="5203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990600"/>
            <a:ext cx="6019800" cy="5203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8923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8923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90600"/>
            <a:ext cx="2057400" cy="5191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990600"/>
            <a:ext cx="6019800" cy="5191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05000"/>
            <a:ext cx="1981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14600" y="1905000"/>
            <a:ext cx="1981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90600"/>
            <a:ext cx="20574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990600"/>
            <a:ext cx="60198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05000"/>
            <a:ext cx="1981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14600" y="1905000"/>
            <a:ext cx="1981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050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9050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990600"/>
            <a:ext cx="20574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990600"/>
            <a:ext cx="60198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zoom/>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zoom/>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zoom/>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zoom/>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spd="med">
    <p:zoom/>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zoom/>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zoom/>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zoom/>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zoom/>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zoom/>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9050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905000"/>
            <a:ext cx="4038600" cy="4289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591978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076950" cy="5919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21D778-B565-4D7E-94D7-64010A445B68}" type="datetimeFigureOut">
              <a:rPr lang="en-US" smtClean="0"/>
              <a:pPr/>
              <a:t>5/8/2013</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5/8/2013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21D778-B565-4D7E-94D7-64010A445B68}" type="datetimeFigureOut">
              <a:rPr lang="en-US" smtClean="0"/>
              <a:pPr/>
              <a:t>5/8/2013</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21D778-B565-4D7E-94D7-64010A445B68}" type="datetimeFigureOut">
              <a:rPr lang="en-US" smtClean="0"/>
              <a:pPr/>
              <a:t>5/8/2013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5/8/2013</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a:t>‹#›</a:t>
            </a:fld>
            <a:endParaRPr kumimoji="0" lang="en-US" dirty="0"/>
          </a:p>
        </p:txBody>
      </p:sp>
    </p:spTree>
  </p:cSld>
  <p:clrMapOvr>
    <a:masterClrMapping/>
  </p:clrMapOvr>
  <p:transition spd="med">
    <p:wipe dir="r"/>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21D778-B565-4D7E-94D7-64010A445B68}" type="datetimeFigureOut">
              <a:rPr lang="en-US" smtClean="0"/>
              <a:pPr/>
              <a:t>5/8/2013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transition spd="med">
    <p:wipe dir="r"/>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D21D778-B565-4D7E-94D7-64010A445B68}" type="datetimeFigureOut">
              <a:rPr lang="en-US" smtClean="0"/>
              <a:pPr/>
              <a:t>5/8/2013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D21D778-B565-4D7E-94D7-64010A445B68}" type="datetimeFigureOut">
              <a:rPr lang="en-US" smtClean="0"/>
              <a:pPr/>
              <a:t>5/8/2013</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transition spd="med">
    <p:wipe dir="r"/>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5/8/2013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3.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vmlDrawing" Target="../drawings/vmlDrawing1.v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4.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oleObject" Target="../embeddings/oleObject1.bin"/></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32130" name="Rectangle 2"/>
          <p:cNvSpPr>
            <a:spLocks noGrp="1" noChangeArrowheads="1"/>
          </p:cNvSpPr>
          <p:nvPr>
            <p:ph type="body" idx="1"/>
          </p:nvPr>
        </p:nvSpPr>
        <p:spPr bwMode="auto">
          <a:xfrm>
            <a:off x="381000" y="1905000"/>
            <a:ext cx="8229600" cy="428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r>
              <a:rPr lang="en-US" altLang="en-US" smtClean="0"/>
              <a:t> when second level runs longer than one line we want no hanging indent</a:t>
            </a:r>
          </a:p>
          <a:p>
            <a:pPr lvl="1"/>
            <a:r>
              <a:rPr lang="en-US" altLang="en-US" smtClean="0"/>
              <a:t>I’ve also set the gap between points at 0.5 lines.</a:t>
            </a:r>
            <a:endParaRPr lang="en-CA" altLang="en-US" smtClean="0"/>
          </a:p>
          <a:p>
            <a:pPr lvl="2"/>
            <a:r>
              <a:rPr lang="en-CA" altLang="en-US" smtClean="0"/>
              <a:t>Third level</a:t>
            </a:r>
          </a:p>
        </p:txBody>
      </p:sp>
      <p:sp>
        <p:nvSpPr>
          <p:cNvPr id="432131" name="Rectangle 3"/>
          <p:cNvSpPr>
            <a:spLocks noGrp="1" noChangeArrowheads="1"/>
          </p:cNvSpPr>
          <p:nvPr>
            <p:ph type="title"/>
          </p:nvPr>
        </p:nvSpPr>
        <p:spPr bwMode="auto">
          <a:xfrm>
            <a:off x="1524000" y="990600"/>
            <a:ext cx="7086600" cy="533400"/>
          </a:xfrm>
          <a:prstGeom prst="rect">
            <a:avLst/>
          </a:prstGeom>
          <a:gradFill rotWithShape="0">
            <a:gsLst>
              <a:gs pos="0">
                <a:srgbClr val="00468F"/>
              </a:gs>
              <a:gs pos="100000">
                <a:srgbClr val="00468F">
                  <a:gamma/>
                  <a:tint val="60784"/>
                  <a:invGamma/>
                </a:srgbClr>
              </a:gs>
            </a:gsLst>
            <a:lin ang="0" scaled="1"/>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CLICK</a:t>
            </a:r>
            <a:endParaRPr lang="en-CA" altLang="en-US" smtClean="0"/>
          </a:p>
        </p:txBody>
      </p:sp>
      <p:pic>
        <p:nvPicPr>
          <p:cNvPr id="432133" name="Picture 5" descr="icon"/>
          <p:cNvPicPr>
            <a:picLocks noChangeAspect="1" noChangeArrowheads="1"/>
          </p:cNvPicPr>
          <p:nvPr userDrawn="1"/>
        </p:nvPicPr>
        <p:blipFill>
          <a:blip r:embed="rId13" cstate="print"/>
          <a:srcRect/>
          <a:stretch>
            <a:fillRect/>
          </a:stretch>
        </p:blipFill>
        <p:spPr bwMode="auto">
          <a:xfrm>
            <a:off x="228600" y="363538"/>
            <a:ext cx="1295400" cy="1254125"/>
          </a:xfrm>
          <a:prstGeom prst="rect">
            <a:avLst/>
          </a:prstGeom>
          <a:noFill/>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2130">
                                            <p:txEl>
                                              <p:pRg st="0" end="0"/>
                                            </p:txEl>
                                          </p:spTgt>
                                        </p:tgtEl>
                                        <p:attrNameLst>
                                          <p:attrName>style.visibility</p:attrName>
                                        </p:attrNameLst>
                                      </p:cBhvr>
                                      <p:to>
                                        <p:strVal val="visible"/>
                                      </p:to>
                                    </p:set>
                                    <p:animEffect transition="in" filter="wipe(left)">
                                      <p:cBhvr>
                                        <p:cTn id="7" dur="500"/>
                                        <p:tgtEl>
                                          <p:spTgt spid="4321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2130">
                                            <p:txEl>
                                              <p:pRg st="1" end="1"/>
                                            </p:txEl>
                                          </p:spTgt>
                                        </p:tgtEl>
                                        <p:attrNameLst>
                                          <p:attrName>style.visibility</p:attrName>
                                        </p:attrNameLst>
                                      </p:cBhvr>
                                      <p:to>
                                        <p:strVal val="visible"/>
                                      </p:to>
                                    </p:set>
                                    <p:animEffect transition="in" filter="wipe(left)">
                                      <p:cBhvr>
                                        <p:cTn id="12" dur="500"/>
                                        <p:tgtEl>
                                          <p:spTgt spid="4321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2130">
                                            <p:txEl>
                                              <p:pRg st="2" end="2"/>
                                            </p:txEl>
                                          </p:spTgt>
                                        </p:tgtEl>
                                        <p:attrNameLst>
                                          <p:attrName>style.visibility</p:attrName>
                                        </p:attrNameLst>
                                      </p:cBhvr>
                                      <p:to>
                                        <p:strVal val="visible"/>
                                      </p:to>
                                    </p:set>
                                    <p:animEffect transition="in" filter="wipe(left)">
                                      <p:cBhvr>
                                        <p:cTn id="17" dur="500"/>
                                        <p:tgtEl>
                                          <p:spTgt spid="4321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32130">
                                            <p:txEl>
                                              <p:pRg st="3" end="3"/>
                                            </p:txEl>
                                          </p:spTgt>
                                        </p:tgtEl>
                                        <p:attrNameLst>
                                          <p:attrName>style.visibility</p:attrName>
                                        </p:attrNameLst>
                                      </p:cBhvr>
                                      <p:to>
                                        <p:strVal val="visible"/>
                                      </p:to>
                                    </p:set>
                                    <p:animEffect transition="in" filter="wipe(left)">
                                      <p:cBhvr>
                                        <p:cTn id="22" dur="500"/>
                                        <p:tgtEl>
                                          <p:spTgt spid="4321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2130"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32130"/>
                        </p:tgtEl>
                        <p:attrNameLst>
                          <p:attrName>style.visibility</p:attrName>
                        </p:attrNameLst>
                      </p:cBhvr>
                      <p:to>
                        <p:strVal val="visible"/>
                      </p:to>
                    </p:set>
                    <p:animEffect transition="in" filter="wipe(left)">
                      <p:cBhvr>
                        <p:cTn dur="500"/>
                        <p:tgtEl>
                          <p:spTgt spid="432130"/>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32130"/>
                        </p:tgtEl>
                        <p:attrNameLst>
                          <p:attrName>style.visibility</p:attrName>
                        </p:attrNameLst>
                      </p:cBhvr>
                      <p:to>
                        <p:strVal val="visible"/>
                      </p:to>
                    </p:set>
                    <p:animEffect transition="in" filter="wipe(left)">
                      <p:cBhvr>
                        <p:cTn dur="500"/>
                        <p:tgtEl>
                          <p:spTgt spid="432130"/>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32130"/>
                        </p:tgtEl>
                        <p:attrNameLst>
                          <p:attrName>style.visibility</p:attrName>
                        </p:attrNameLst>
                      </p:cBhvr>
                      <p:to>
                        <p:strVal val="visible"/>
                      </p:to>
                    </p:set>
                    <p:animEffect transition="in" filter="wipe(left)">
                      <p:cBhvr>
                        <p:cTn dur="500"/>
                        <p:tgtEl>
                          <p:spTgt spid="432130"/>
                        </p:tgtEl>
                      </p:cBhvr>
                    </p:animEffect>
                  </p:childTnLst>
                </p:cTn>
              </p:par>
            </p:tnLst>
          </p:tmpl>
        </p:tmplLst>
      </p:bldP>
    </p:bldLst>
  </p:timing>
  <p:txStyles>
    <p:titleStyle>
      <a:lvl1pPr algn="l" rtl="0" fontAlgn="base">
        <a:spcBef>
          <a:spcPct val="0"/>
        </a:spcBef>
        <a:spcAft>
          <a:spcPct val="0"/>
        </a:spcAft>
        <a:defRPr sz="2600" b="1">
          <a:solidFill>
            <a:schemeClr val="bg1"/>
          </a:solidFill>
          <a:latin typeface="+mj-lt"/>
          <a:ea typeface="+mj-ea"/>
          <a:cs typeface="+mj-cs"/>
        </a:defRPr>
      </a:lvl1pPr>
      <a:lvl2pPr algn="l" rtl="0" fontAlgn="base">
        <a:spcBef>
          <a:spcPct val="0"/>
        </a:spcBef>
        <a:spcAft>
          <a:spcPct val="0"/>
        </a:spcAft>
        <a:defRPr sz="2600" b="1">
          <a:solidFill>
            <a:schemeClr val="bg1"/>
          </a:solidFill>
          <a:latin typeface="Arial" pitchFamily="34" charset="0"/>
        </a:defRPr>
      </a:lvl2pPr>
      <a:lvl3pPr algn="l" rtl="0" fontAlgn="base">
        <a:spcBef>
          <a:spcPct val="0"/>
        </a:spcBef>
        <a:spcAft>
          <a:spcPct val="0"/>
        </a:spcAft>
        <a:defRPr sz="2600" b="1">
          <a:solidFill>
            <a:schemeClr val="bg1"/>
          </a:solidFill>
          <a:latin typeface="Arial" pitchFamily="34" charset="0"/>
        </a:defRPr>
      </a:lvl3pPr>
      <a:lvl4pPr algn="l" rtl="0" fontAlgn="base">
        <a:spcBef>
          <a:spcPct val="0"/>
        </a:spcBef>
        <a:spcAft>
          <a:spcPct val="0"/>
        </a:spcAft>
        <a:defRPr sz="2600" b="1">
          <a:solidFill>
            <a:schemeClr val="bg1"/>
          </a:solidFill>
          <a:latin typeface="Arial" pitchFamily="34" charset="0"/>
        </a:defRPr>
      </a:lvl4pPr>
      <a:lvl5pPr algn="l" rtl="0" fontAlgn="base">
        <a:spcBef>
          <a:spcPct val="0"/>
        </a:spcBef>
        <a:spcAft>
          <a:spcPct val="0"/>
        </a:spcAft>
        <a:defRPr sz="2600" b="1">
          <a:solidFill>
            <a:schemeClr val="bg1"/>
          </a:solidFill>
          <a:latin typeface="Arial" pitchFamily="34" charset="0"/>
        </a:defRPr>
      </a:lvl5pPr>
      <a:lvl6pPr marL="457200" algn="l" rtl="0" fontAlgn="base">
        <a:spcBef>
          <a:spcPct val="0"/>
        </a:spcBef>
        <a:spcAft>
          <a:spcPct val="0"/>
        </a:spcAft>
        <a:defRPr sz="2600" b="1">
          <a:solidFill>
            <a:schemeClr val="bg1"/>
          </a:solidFill>
          <a:latin typeface="Arial" pitchFamily="34" charset="0"/>
        </a:defRPr>
      </a:lvl6pPr>
      <a:lvl7pPr marL="914400" algn="l" rtl="0" fontAlgn="base">
        <a:spcBef>
          <a:spcPct val="0"/>
        </a:spcBef>
        <a:spcAft>
          <a:spcPct val="0"/>
        </a:spcAft>
        <a:defRPr sz="2600" b="1">
          <a:solidFill>
            <a:schemeClr val="bg1"/>
          </a:solidFill>
          <a:latin typeface="Arial" pitchFamily="34" charset="0"/>
        </a:defRPr>
      </a:lvl7pPr>
      <a:lvl8pPr marL="1371600" algn="l" rtl="0" fontAlgn="base">
        <a:spcBef>
          <a:spcPct val="0"/>
        </a:spcBef>
        <a:spcAft>
          <a:spcPct val="0"/>
        </a:spcAft>
        <a:defRPr sz="2600" b="1">
          <a:solidFill>
            <a:schemeClr val="bg1"/>
          </a:solidFill>
          <a:latin typeface="Arial" pitchFamily="34" charset="0"/>
        </a:defRPr>
      </a:lvl8pPr>
      <a:lvl9pPr marL="1828800" algn="l" rtl="0" fontAlgn="base">
        <a:spcBef>
          <a:spcPct val="0"/>
        </a:spcBef>
        <a:spcAft>
          <a:spcPct val="0"/>
        </a:spcAft>
        <a:defRPr sz="2600" b="1">
          <a:solidFill>
            <a:schemeClr val="bg1"/>
          </a:solidFill>
          <a:latin typeface="Arial" pitchFamily="34" charset="0"/>
        </a:defRPr>
      </a:lvl9pPr>
    </p:titleStyle>
    <p:bodyStyle>
      <a:lvl1pPr marL="342900" indent="-342900" algn="l" rtl="0" fontAlgn="base">
        <a:spcBef>
          <a:spcPct val="20000"/>
        </a:spcBef>
        <a:spcAft>
          <a:spcPct val="0"/>
        </a:spcAft>
        <a:buClr>
          <a:srgbClr val="00468F"/>
        </a:buClr>
        <a:buFont typeface="Webdings" pitchFamily="18" charset="2"/>
        <a:buChar char="&lt;"/>
        <a:defRPr sz="2800" b="1">
          <a:solidFill>
            <a:srgbClr val="00468F"/>
          </a:solidFill>
          <a:latin typeface="+mn-lt"/>
          <a:ea typeface="+mn-ea"/>
          <a:cs typeface="+mn-cs"/>
        </a:defRPr>
      </a:lvl1pPr>
      <a:lvl2pPr marL="457200" algn="l" rtl="0" fontAlgn="base">
        <a:lnSpc>
          <a:spcPct val="105000"/>
        </a:lnSpc>
        <a:spcBef>
          <a:spcPct val="50000"/>
        </a:spcBef>
        <a:spcAft>
          <a:spcPct val="0"/>
        </a:spcAft>
        <a:defRPr sz="2400">
          <a:solidFill>
            <a:schemeClr val="tx1"/>
          </a:solidFill>
          <a:latin typeface="+mn-lt"/>
        </a:defRPr>
      </a:lvl2pPr>
      <a:lvl3pPr marL="1143000" indent="-228600" algn="l" rtl="0" fontAlgn="base">
        <a:spcBef>
          <a:spcPct val="20000"/>
        </a:spcBef>
        <a:spcAft>
          <a:spcPct val="0"/>
        </a:spcAft>
        <a:buClr>
          <a:srgbClr val="00468F"/>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34178" name="Rectangle 2"/>
          <p:cNvSpPr>
            <a:spLocks noGrp="1" noChangeArrowheads="1"/>
          </p:cNvSpPr>
          <p:nvPr>
            <p:ph type="body" idx="1"/>
          </p:nvPr>
        </p:nvSpPr>
        <p:spPr bwMode="auto">
          <a:xfrm>
            <a:off x="381000" y="1892300"/>
            <a:ext cx="8229600" cy="428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When you have completed your study of this chapter, you will be able to</a:t>
            </a:r>
            <a:endParaRPr lang="en-CA" altLang="en-US" smtClean="0"/>
          </a:p>
          <a:p>
            <a:pPr lvl="1"/>
            <a:r>
              <a:rPr lang="en-US" altLang="en-US" smtClean="0"/>
              <a:t>This text is an example of a two line long checkpoint item</a:t>
            </a:r>
          </a:p>
        </p:txBody>
      </p:sp>
      <p:sp>
        <p:nvSpPr>
          <p:cNvPr id="434179" name="Rectangle 3"/>
          <p:cNvSpPr>
            <a:spLocks noGrp="1" noChangeArrowheads="1"/>
          </p:cNvSpPr>
          <p:nvPr>
            <p:ph type="title"/>
          </p:nvPr>
        </p:nvSpPr>
        <p:spPr bwMode="auto">
          <a:xfrm>
            <a:off x="381000" y="990600"/>
            <a:ext cx="8229600" cy="533400"/>
          </a:xfrm>
          <a:prstGeom prst="rect">
            <a:avLst/>
          </a:prstGeom>
          <a:solidFill>
            <a:srgbClr val="FB1B2A"/>
          </a:soli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 H A P T E R   C H E C K L I S T</a:t>
            </a:r>
            <a:endParaRPr lang="en-CA" altLang="en-US" smtClean="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4178">
                                            <p:txEl>
                                              <p:pRg st="0" end="0"/>
                                            </p:txEl>
                                          </p:spTgt>
                                        </p:tgtEl>
                                        <p:attrNameLst>
                                          <p:attrName>style.visibility</p:attrName>
                                        </p:attrNameLst>
                                      </p:cBhvr>
                                      <p:to>
                                        <p:strVal val="visible"/>
                                      </p:to>
                                    </p:set>
                                    <p:animEffect transition="in" filter="wipe(left)">
                                      <p:cBhvr>
                                        <p:cTn id="7" dur="500"/>
                                        <p:tgtEl>
                                          <p:spTgt spid="4341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4178">
                                            <p:txEl>
                                              <p:pRg st="1" end="1"/>
                                            </p:txEl>
                                          </p:spTgt>
                                        </p:tgtEl>
                                        <p:attrNameLst>
                                          <p:attrName>style.visibility</p:attrName>
                                        </p:attrNameLst>
                                      </p:cBhvr>
                                      <p:to>
                                        <p:strVal val="visible"/>
                                      </p:to>
                                    </p:set>
                                    <p:animEffect transition="in" filter="wipe(left)">
                                      <p:cBhvr>
                                        <p:cTn id="12" dur="500"/>
                                        <p:tgtEl>
                                          <p:spTgt spid="43417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4178"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34178"/>
                        </p:tgtEl>
                        <p:attrNameLst>
                          <p:attrName>style.visibility</p:attrName>
                        </p:attrNameLst>
                      </p:cBhvr>
                      <p:to>
                        <p:strVal val="visible"/>
                      </p:to>
                    </p:set>
                    <p:animEffect transition="in" filter="wipe(left)">
                      <p:cBhvr>
                        <p:cTn dur="500"/>
                        <p:tgtEl>
                          <p:spTgt spid="434178"/>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34178"/>
                        </p:tgtEl>
                        <p:attrNameLst>
                          <p:attrName>style.visibility</p:attrName>
                        </p:attrNameLst>
                      </p:cBhvr>
                      <p:to>
                        <p:strVal val="visible"/>
                      </p:to>
                    </p:set>
                    <p:animEffect transition="in" filter="wipe(left)">
                      <p:cBhvr>
                        <p:cTn dur="500"/>
                        <p:tgtEl>
                          <p:spTgt spid="434178"/>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34178"/>
                        </p:tgtEl>
                        <p:attrNameLst>
                          <p:attrName>style.visibility</p:attrName>
                        </p:attrNameLst>
                      </p:cBhvr>
                      <p:to>
                        <p:strVal val="visible"/>
                      </p:to>
                    </p:set>
                    <p:animEffect transition="in" filter="wipe(left)">
                      <p:cBhvr>
                        <p:cTn dur="500"/>
                        <p:tgtEl>
                          <p:spTgt spid="434178"/>
                        </p:tgtEl>
                      </p:cBhvr>
                    </p:animEffect>
                  </p:childTnLst>
                </p:cTn>
              </p:par>
            </p:tnLst>
          </p:tmpl>
        </p:tmplLst>
      </p:bldP>
    </p:bldLst>
  </p:timing>
  <p:txStyles>
    <p:titleStyle>
      <a:lvl1pPr algn="l" rtl="0" fontAlgn="base">
        <a:spcBef>
          <a:spcPct val="0"/>
        </a:spcBef>
        <a:spcAft>
          <a:spcPct val="0"/>
        </a:spcAft>
        <a:defRPr sz="2800" b="1">
          <a:solidFill>
            <a:schemeClr val="bg1"/>
          </a:solidFill>
          <a:latin typeface="+mj-lt"/>
          <a:ea typeface="+mj-ea"/>
          <a:cs typeface="+mj-cs"/>
        </a:defRPr>
      </a:lvl1pPr>
      <a:lvl2pPr algn="l" rtl="0" fontAlgn="base">
        <a:spcBef>
          <a:spcPct val="0"/>
        </a:spcBef>
        <a:spcAft>
          <a:spcPct val="0"/>
        </a:spcAft>
        <a:defRPr sz="2800" b="1">
          <a:solidFill>
            <a:schemeClr val="bg1"/>
          </a:solidFill>
          <a:latin typeface="Arial" pitchFamily="34" charset="0"/>
        </a:defRPr>
      </a:lvl2pPr>
      <a:lvl3pPr algn="l" rtl="0" fontAlgn="base">
        <a:spcBef>
          <a:spcPct val="0"/>
        </a:spcBef>
        <a:spcAft>
          <a:spcPct val="0"/>
        </a:spcAft>
        <a:defRPr sz="2800" b="1">
          <a:solidFill>
            <a:schemeClr val="bg1"/>
          </a:solidFill>
          <a:latin typeface="Arial" pitchFamily="34" charset="0"/>
        </a:defRPr>
      </a:lvl3pPr>
      <a:lvl4pPr algn="l" rtl="0" fontAlgn="base">
        <a:spcBef>
          <a:spcPct val="0"/>
        </a:spcBef>
        <a:spcAft>
          <a:spcPct val="0"/>
        </a:spcAft>
        <a:defRPr sz="2800" b="1">
          <a:solidFill>
            <a:schemeClr val="bg1"/>
          </a:solidFill>
          <a:latin typeface="Arial" pitchFamily="34" charset="0"/>
        </a:defRPr>
      </a:lvl4pPr>
      <a:lvl5pPr algn="l" rtl="0" fontAlgn="base">
        <a:spcBef>
          <a:spcPct val="0"/>
        </a:spcBef>
        <a:spcAft>
          <a:spcPct val="0"/>
        </a:spcAft>
        <a:defRPr sz="2800" b="1">
          <a:solidFill>
            <a:schemeClr val="bg1"/>
          </a:solidFill>
          <a:latin typeface="Arial" pitchFamily="34" charset="0"/>
        </a:defRPr>
      </a:lvl5pPr>
      <a:lvl6pPr marL="457200" algn="l" rtl="0" fontAlgn="base">
        <a:spcBef>
          <a:spcPct val="0"/>
        </a:spcBef>
        <a:spcAft>
          <a:spcPct val="0"/>
        </a:spcAft>
        <a:defRPr sz="2800" b="1">
          <a:solidFill>
            <a:schemeClr val="bg1"/>
          </a:solidFill>
          <a:latin typeface="Arial" pitchFamily="34" charset="0"/>
        </a:defRPr>
      </a:lvl6pPr>
      <a:lvl7pPr marL="914400" algn="l" rtl="0" fontAlgn="base">
        <a:spcBef>
          <a:spcPct val="0"/>
        </a:spcBef>
        <a:spcAft>
          <a:spcPct val="0"/>
        </a:spcAft>
        <a:defRPr sz="2800" b="1">
          <a:solidFill>
            <a:schemeClr val="bg1"/>
          </a:solidFill>
          <a:latin typeface="Arial" pitchFamily="34" charset="0"/>
        </a:defRPr>
      </a:lvl7pPr>
      <a:lvl8pPr marL="1371600" algn="l" rtl="0" fontAlgn="base">
        <a:spcBef>
          <a:spcPct val="0"/>
        </a:spcBef>
        <a:spcAft>
          <a:spcPct val="0"/>
        </a:spcAft>
        <a:defRPr sz="2800" b="1">
          <a:solidFill>
            <a:schemeClr val="bg1"/>
          </a:solidFill>
          <a:latin typeface="Arial" pitchFamily="34" charset="0"/>
        </a:defRPr>
      </a:lvl8pPr>
      <a:lvl9pPr marL="1828800" algn="l" rtl="0" fontAlgn="base">
        <a:spcBef>
          <a:spcPct val="0"/>
        </a:spcBef>
        <a:spcAft>
          <a:spcPct val="0"/>
        </a:spcAft>
        <a:defRPr sz="2800" b="1">
          <a:solidFill>
            <a:schemeClr val="bg1"/>
          </a:solidFill>
          <a:latin typeface="Arial" pitchFamily="34" charset="0"/>
        </a:defRPr>
      </a:lvl9pPr>
    </p:titleStyle>
    <p:bodyStyle>
      <a:lvl1pPr algn="l" rtl="0" fontAlgn="base">
        <a:spcBef>
          <a:spcPct val="20000"/>
        </a:spcBef>
        <a:spcAft>
          <a:spcPct val="0"/>
        </a:spcAft>
        <a:defRPr sz="2800" b="1">
          <a:solidFill>
            <a:srgbClr val="FB1B2A"/>
          </a:solidFill>
          <a:latin typeface="+mn-lt"/>
          <a:ea typeface="+mn-ea"/>
          <a:cs typeface="+mn-cs"/>
        </a:defRPr>
      </a:lvl1pPr>
      <a:lvl2pPr marL="631825" algn="l" rtl="0" fontAlgn="base">
        <a:spcBef>
          <a:spcPct val="20000"/>
        </a:spcBef>
        <a:spcAft>
          <a:spcPct val="0"/>
        </a:spcAft>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35202" name="Rectangle 2"/>
          <p:cNvSpPr>
            <a:spLocks noGrp="1" noChangeArrowheads="1"/>
          </p:cNvSpPr>
          <p:nvPr>
            <p:ph type="body" idx="1"/>
          </p:nvPr>
        </p:nvSpPr>
        <p:spPr bwMode="auto">
          <a:xfrm>
            <a:off x="381000" y="1905000"/>
            <a:ext cx="41148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r>
              <a:rPr lang="en-US" altLang="en-US" smtClean="0"/>
              <a:t> when second level runs longer than one line we want no hanging indent</a:t>
            </a:r>
          </a:p>
          <a:p>
            <a:pPr lvl="1"/>
            <a:r>
              <a:rPr lang="en-US" altLang="en-US" smtClean="0"/>
              <a:t>I’ve also set the gap between points at 0.5 lines.</a:t>
            </a:r>
            <a:endParaRPr lang="en-CA" altLang="en-US" smtClean="0"/>
          </a:p>
          <a:p>
            <a:pPr lvl="2"/>
            <a:r>
              <a:rPr lang="en-CA" altLang="en-US" smtClean="0"/>
              <a:t>Third level</a:t>
            </a:r>
          </a:p>
        </p:txBody>
      </p:sp>
      <p:sp>
        <p:nvSpPr>
          <p:cNvPr id="435203" name="Rectangle 3"/>
          <p:cNvSpPr>
            <a:spLocks noGrp="1" noChangeArrowheads="1"/>
          </p:cNvSpPr>
          <p:nvPr>
            <p:ph type="title"/>
          </p:nvPr>
        </p:nvSpPr>
        <p:spPr bwMode="auto">
          <a:xfrm>
            <a:off x="1524000" y="990600"/>
            <a:ext cx="7086600" cy="533400"/>
          </a:xfrm>
          <a:prstGeom prst="rect">
            <a:avLst/>
          </a:prstGeom>
          <a:gradFill rotWithShape="0">
            <a:gsLst>
              <a:gs pos="0">
                <a:srgbClr val="00468F"/>
              </a:gs>
              <a:gs pos="100000">
                <a:srgbClr val="00468F">
                  <a:gamma/>
                  <a:tint val="60784"/>
                  <a:invGamma/>
                </a:srgbClr>
              </a:gs>
            </a:gsLst>
            <a:lin ang="0" scaled="1"/>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CLICK</a:t>
            </a:r>
            <a:endParaRPr lang="en-CA" altLang="en-US" smtClean="0"/>
          </a:p>
        </p:txBody>
      </p:sp>
      <p:sp>
        <p:nvSpPr>
          <p:cNvPr id="435205" name="Rectangle 5"/>
          <p:cNvSpPr>
            <a:spLocks noChangeArrowheads="1"/>
          </p:cNvSpPr>
          <p:nvPr/>
        </p:nvSpPr>
        <p:spPr bwMode="auto">
          <a:xfrm>
            <a:off x="4610100" y="1892300"/>
            <a:ext cx="4114800" cy="4648200"/>
          </a:xfrm>
          <a:prstGeom prst="rect">
            <a:avLst/>
          </a:prstGeom>
          <a:noFill/>
          <a:ln w="9525">
            <a:noFill/>
            <a:miter lim="800000"/>
            <a:headEnd/>
            <a:tailEnd/>
          </a:ln>
          <a:effectLst/>
        </p:spPr>
        <p:txBody>
          <a:bodyPr/>
          <a:lstStyle/>
          <a:p>
            <a:pPr marL="342900" indent="-342900">
              <a:spcBef>
                <a:spcPct val="20000"/>
              </a:spcBef>
              <a:buClr>
                <a:srgbClr val="00468F"/>
              </a:buClr>
              <a:buFont typeface="Webdings" pitchFamily="18" charset="2"/>
              <a:buChar char="&lt;"/>
            </a:pPr>
            <a:endParaRPr lang="en-CA" altLang="en-US" sz="2800" b="1">
              <a:solidFill>
                <a:srgbClr val="00468F"/>
              </a:solidFill>
            </a:endParaRPr>
          </a:p>
        </p:txBody>
      </p:sp>
      <p:pic>
        <p:nvPicPr>
          <p:cNvPr id="435206" name="Picture 6" descr="icon"/>
          <p:cNvPicPr>
            <a:picLocks noChangeAspect="1" noChangeArrowheads="1"/>
          </p:cNvPicPr>
          <p:nvPr userDrawn="1"/>
        </p:nvPicPr>
        <p:blipFill>
          <a:blip r:embed="rId13" cstate="print"/>
          <a:srcRect/>
          <a:stretch>
            <a:fillRect/>
          </a:stretch>
        </p:blipFill>
        <p:spPr bwMode="auto">
          <a:xfrm>
            <a:off x="228600" y="363538"/>
            <a:ext cx="1295400" cy="1254125"/>
          </a:xfrm>
          <a:prstGeom prst="rect">
            <a:avLst/>
          </a:prstGeom>
          <a:noFill/>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5202">
                                            <p:txEl>
                                              <p:pRg st="0" end="0"/>
                                            </p:txEl>
                                          </p:spTgt>
                                        </p:tgtEl>
                                        <p:attrNameLst>
                                          <p:attrName>style.visibility</p:attrName>
                                        </p:attrNameLst>
                                      </p:cBhvr>
                                      <p:to>
                                        <p:strVal val="visible"/>
                                      </p:to>
                                    </p:set>
                                    <p:animEffect transition="in" filter="wipe(left)">
                                      <p:cBhvr>
                                        <p:cTn id="7" dur="500"/>
                                        <p:tgtEl>
                                          <p:spTgt spid="4352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5202">
                                            <p:txEl>
                                              <p:pRg st="1" end="1"/>
                                            </p:txEl>
                                          </p:spTgt>
                                        </p:tgtEl>
                                        <p:attrNameLst>
                                          <p:attrName>style.visibility</p:attrName>
                                        </p:attrNameLst>
                                      </p:cBhvr>
                                      <p:to>
                                        <p:strVal val="visible"/>
                                      </p:to>
                                    </p:set>
                                    <p:animEffect transition="in" filter="wipe(left)">
                                      <p:cBhvr>
                                        <p:cTn id="12" dur="500"/>
                                        <p:tgtEl>
                                          <p:spTgt spid="43520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5202">
                                            <p:txEl>
                                              <p:pRg st="2" end="2"/>
                                            </p:txEl>
                                          </p:spTgt>
                                        </p:tgtEl>
                                        <p:attrNameLst>
                                          <p:attrName>style.visibility</p:attrName>
                                        </p:attrNameLst>
                                      </p:cBhvr>
                                      <p:to>
                                        <p:strVal val="visible"/>
                                      </p:to>
                                    </p:set>
                                    <p:animEffect transition="in" filter="wipe(left)">
                                      <p:cBhvr>
                                        <p:cTn id="17" dur="500"/>
                                        <p:tgtEl>
                                          <p:spTgt spid="43520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35202">
                                            <p:txEl>
                                              <p:pRg st="3" end="3"/>
                                            </p:txEl>
                                          </p:spTgt>
                                        </p:tgtEl>
                                        <p:attrNameLst>
                                          <p:attrName>style.visibility</p:attrName>
                                        </p:attrNameLst>
                                      </p:cBhvr>
                                      <p:to>
                                        <p:strVal val="visible"/>
                                      </p:to>
                                    </p:set>
                                    <p:animEffect transition="in" filter="wipe(left)">
                                      <p:cBhvr>
                                        <p:cTn id="22" dur="500"/>
                                        <p:tgtEl>
                                          <p:spTgt spid="43520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nodePh="1">
                                  <p:stCondLst>
                                    <p:cond delay="0"/>
                                  </p:stCondLst>
                                  <p:endCondLst>
                                    <p:cond evt="begin" delay="0">
                                      <p:tn val="25"/>
                                    </p:cond>
                                  </p:endCondLst>
                                  <p:childTnLst>
                                    <p:set>
                                      <p:cBhvr>
                                        <p:cTn id="26" dur="1" fill="hold">
                                          <p:stCondLst>
                                            <p:cond delay="0"/>
                                          </p:stCondLst>
                                        </p:cTn>
                                        <p:tgtEl>
                                          <p:spTgt spid="435205">
                                            <p:txEl>
                                              <p:pRg st="0" end="0"/>
                                            </p:txEl>
                                          </p:spTgt>
                                        </p:tgtEl>
                                        <p:attrNameLst>
                                          <p:attrName>style.visibility</p:attrName>
                                        </p:attrNameLst>
                                      </p:cBhvr>
                                      <p:to>
                                        <p:strVal val="visible"/>
                                      </p:to>
                                    </p:set>
                                    <p:animEffect transition="in" filter="wipe(left)">
                                      <p:cBhvr>
                                        <p:cTn id="27" dur="500"/>
                                        <p:tgtEl>
                                          <p:spTgt spid="4352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202"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35202"/>
                        </p:tgtEl>
                        <p:attrNameLst>
                          <p:attrName>style.visibility</p:attrName>
                        </p:attrNameLst>
                      </p:cBhvr>
                      <p:to>
                        <p:strVal val="visible"/>
                      </p:to>
                    </p:set>
                    <p:animEffect transition="in" filter="wipe(left)">
                      <p:cBhvr>
                        <p:cTn dur="500"/>
                        <p:tgtEl>
                          <p:spTgt spid="435202"/>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35202"/>
                        </p:tgtEl>
                        <p:attrNameLst>
                          <p:attrName>style.visibility</p:attrName>
                        </p:attrNameLst>
                      </p:cBhvr>
                      <p:to>
                        <p:strVal val="visible"/>
                      </p:to>
                    </p:set>
                    <p:animEffect transition="in" filter="wipe(left)">
                      <p:cBhvr>
                        <p:cTn dur="500"/>
                        <p:tgtEl>
                          <p:spTgt spid="435202"/>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35202"/>
                        </p:tgtEl>
                        <p:attrNameLst>
                          <p:attrName>style.visibility</p:attrName>
                        </p:attrNameLst>
                      </p:cBhvr>
                      <p:to>
                        <p:strVal val="visible"/>
                      </p:to>
                    </p:set>
                    <p:animEffect transition="in" filter="wipe(left)">
                      <p:cBhvr>
                        <p:cTn dur="500"/>
                        <p:tgtEl>
                          <p:spTgt spid="435202"/>
                        </p:tgtEl>
                      </p:cBhvr>
                    </p:animEffect>
                  </p:childTnLst>
                </p:cTn>
              </p:par>
            </p:tnLst>
          </p:tmpl>
        </p:tmplLst>
      </p:bldP>
      <p:bldP spid="435205"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35205"/>
                        </p:tgtEl>
                        <p:attrNameLst>
                          <p:attrName>style.visibility</p:attrName>
                        </p:attrNameLst>
                      </p:cBhvr>
                      <p:to>
                        <p:strVal val="visible"/>
                      </p:to>
                    </p:set>
                    <p:animEffect transition="in" filter="wipe(left)">
                      <p:cBhvr>
                        <p:cTn dur="500"/>
                        <p:tgtEl>
                          <p:spTgt spid="435205"/>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35205"/>
                        </p:tgtEl>
                        <p:attrNameLst>
                          <p:attrName>style.visibility</p:attrName>
                        </p:attrNameLst>
                      </p:cBhvr>
                      <p:to>
                        <p:strVal val="visible"/>
                      </p:to>
                    </p:set>
                    <p:animEffect transition="in" filter="wipe(left)">
                      <p:cBhvr>
                        <p:cTn dur="500"/>
                        <p:tgtEl>
                          <p:spTgt spid="435205"/>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35205"/>
                        </p:tgtEl>
                        <p:attrNameLst>
                          <p:attrName>style.visibility</p:attrName>
                        </p:attrNameLst>
                      </p:cBhvr>
                      <p:to>
                        <p:strVal val="visible"/>
                      </p:to>
                    </p:set>
                    <p:animEffect transition="in" filter="wipe(left)">
                      <p:cBhvr>
                        <p:cTn dur="500"/>
                        <p:tgtEl>
                          <p:spTgt spid="435205"/>
                        </p:tgtEl>
                      </p:cBhvr>
                    </p:animEffect>
                  </p:childTnLst>
                </p:cTn>
              </p:par>
            </p:tnLst>
          </p:tmpl>
        </p:tmplLst>
      </p:bldP>
    </p:bldLst>
  </p:timing>
  <p:txStyles>
    <p:titleStyle>
      <a:lvl1pPr algn="l" rtl="0" fontAlgn="base">
        <a:spcBef>
          <a:spcPct val="0"/>
        </a:spcBef>
        <a:spcAft>
          <a:spcPct val="0"/>
        </a:spcAft>
        <a:defRPr sz="2600" b="1">
          <a:solidFill>
            <a:schemeClr val="bg1"/>
          </a:solidFill>
          <a:latin typeface="+mj-lt"/>
          <a:ea typeface="+mj-ea"/>
          <a:cs typeface="+mj-cs"/>
        </a:defRPr>
      </a:lvl1pPr>
      <a:lvl2pPr algn="l" rtl="0" fontAlgn="base">
        <a:spcBef>
          <a:spcPct val="0"/>
        </a:spcBef>
        <a:spcAft>
          <a:spcPct val="0"/>
        </a:spcAft>
        <a:defRPr sz="2600" b="1">
          <a:solidFill>
            <a:schemeClr val="bg1"/>
          </a:solidFill>
          <a:latin typeface="Arial" pitchFamily="34" charset="0"/>
        </a:defRPr>
      </a:lvl2pPr>
      <a:lvl3pPr algn="l" rtl="0" fontAlgn="base">
        <a:spcBef>
          <a:spcPct val="0"/>
        </a:spcBef>
        <a:spcAft>
          <a:spcPct val="0"/>
        </a:spcAft>
        <a:defRPr sz="2600" b="1">
          <a:solidFill>
            <a:schemeClr val="bg1"/>
          </a:solidFill>
          <a:latin typeface="Arial" pitchFamily="34" charset="0"/>
        </a:defRPr>
      </a:lvl3pPr>
      <a:lvl4pPr algn="l" rtl="0" fontAlgn="base">
        <a:spcBef>
          <a:spcPct val="0"/>
        </a:spcBef>
        <a:spcAft>
          <a:spcPct val="0"/>
        </a:spcAft>
        <a:defRPr sz="2600" b="1">
          <a:solidFill>
            <a:schemeClr val="bg1"/>
          </a:solidFill>
          <a:latin typeface="Arial" pitchFamily="34" charset="0"/>
        </a:defRPr>
      </a:lvl4pPr>
      <a:lvl5pPr algn="l" rtl="0" fontAlgn="base">
        <a:spcBef>
          <a:spcPct val="0"/>
        </a:spcBef>
        <a:spcAft>
          <a:spcPct val="0"/>
        </a:spcAft>
        <a:defRPr sz="2600" b="1">
          <a:solidFill>
            <a:schemeClr val="bg1"/>
          </a:solidFill>
          <a:latin typeface="Arial" pitchFamily="34" charset="0"/>
        </a:defRPr>
      </a:lvl5pPr>
      <a:lvl6pPr marL="457200" algn="l" rtl="0" fontAlgn="base">
        <a:spcBef>
          <a:spcPct val="0"/>
        </a:spcBef>
        <a:spcAft>
          <a:spcPct val="0"/>
        </a:spcAft>
        <a:defRPr sz="2600" b="1">
          <a:solidFill>
            <a:schemeClr val="bg1"/>
          </a:solidFill>
          <a:latin typeface="Arial" pitchFamily="34" charset="0"/>
        </a:defRPr>
      </a:lvl6pPr>
      <a:lvl7pPr marL="914400" algn="l" rtl="0" fontAlgn="base">
        <a:spcBef>
          <a:spcPct val="0"/>
        </a:spcBef>
        <a:spcAft>
          <a:spcPct val="0"/>
        </a:spcAft>
        <a:defRPr sz="2600" b="1">
          <a:solidFill>
            <a:schemeClr val="bg1"/>
          </a:solidFill>
          <a:latin typeface="Arial" pitchFamily="34" charset="0"/>
        </a:defRPr>
      </a:lvl7pPr>
      <a:lvl8pPr marL="1371600" algn="l" rtl="0" fontAlgn="base">
        <a:spcBef>
          <a:spcPct val="0"/>
        </a:spcBef>
        <a:spcAft>
          <a:spcPct val="0"/>
        </a:spcAft>
        <a:defRPr sz="2600" b="1">
          <a:solidFill>
            <a:schemeClr val="bg1"/>
          </a:solidFill>
          <a:latin typeface="Arial" pitchFamily="34" charset="0"/>
        </a:defRPr>
      </a:lvl8pPr>
      <a:lvl9pPr marL="1828800" algn="l" rtl="0" fontAlgn="base">
        <a:spcBef>
          <a:spcPct val="0"/>
        </a:spcBef>
        <a:spcAft>
          <a:spcPct val="0"/>
        </a:spcAft>
        <a:defRPr sz="2600" b="1">
          <a:solidFill>
            <a:schemeClr val="bg1"/>
          </a:solidFill>
          <a:latin typeface="Arial" pitchFamily="34" charset="0"/>
        </a:defRPr>
      </a:lvl9pPr>
    </p:titleStyle>
    <p:bodyStyle>
      <a:lvl1pPr marL="342900" indent="-342900" algn="l" rtl="0" fontAlgn="base">
        <a:spcBef>
          <a:spcPct val="20000"/>
        </a:spcBef>
        <a:spcAft>
          <a:spcPct val="0"/>
        </a:spcAft>
        <a:buClr>
          <a:srgbClr val="00468F"/>
        </a:buClr>
        <a:buFont typeface="Webdings" pitchFamily="18" charset="2"/>
        <a:buChar char="&lt;"/>
        <a:defRPr sz="2800" b="1">
          <a:solidFill>
            <a:srgbClr val="00468F"/>
          </a:solidFill>
          <a:latin typeface="+mn-lt"/>
          <a:ea typeface="+mn-ea"/>
          <a:cs typeface="+mn-cs"/>
        </a:defRPr>
      </a:lvl1pPr>
      <a:lvl2pPr marL="457200" algn="l" rtl="0" fontAlgn="base">
        <a:lnSpc>
          <a:spcPct val="105000"/>
        </a:lnSpc>
        <a:spcBef>
          <a:spcPct val="50000"/>
        </a:spcBef>
        <a:spcAft>
          <a:spcPct val="0"/>
        </a:spcAft>
        <a:defRPr sz="2400">
          <a:solidFill>
            <a:schemeClr val="tx1"/>
          </a:solidFill>
          <a:latin typeface="+mn-lt"/>
        </a:defRPr>
      </a:lvl2pPr>
      <a:lvl3pPr marL="1143000" indent="-228600" algn="l" rtl="0" fontAlgn="base">
        <a:spcBef>
          <a:spcPct val="20000"/>
        </a:spcBef>
        <a:spcAft>
          <a:spcPct val="0"/>
        </a:spcAft>
        <a:buClr>
          <a:srgbClr val="00468F"/>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36226" name="Rectangle 2"/>
          <p:cNvSpPr>
            <a:spLocks noGrp="1" noChangeArrowheads="1"/>
          </p:cNvSpPr>
          <p:nvPr>
            <p:ph type="body" idx="1"/>
          </p:nvPr>
        </p:nvSpPr>
        <p:spPr bwMode="auto">
          <a:xfrm>
            <a:off x="381000" y="1905000"/>
            <a:ext cx="4114800" cy="464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r>
              <a:rPr lang="en-US" altLang="en-US" smtClean="0"/>
              <a:t> when second level runs longer than one line we want no hanging indent</a:t>
            </a:r>
          </a:p>
          <a:p>
            <a:pPr lvl="1"/>
            <a:r>
              <a:rPr lang="en-US" altLang="en-US" smtClean="0"/>
              <a:t>I’ve also set the gap between points at 0.5 lines.</a:t>
            </a:r>
            <a:endParaRPr lang="en-CA" altLang="en-US" smtClean="0"/>
          </a:p>
          <a:p>
            <a:pPr lvl="2"/>
            <a:r>
              <a:rPr lang="en-CA" altLang="en-US" smtClean="0"/>
              <a:t>Third level</a:t>
            </a:r>
          </a:p>
        </p:txBody>
      </p:sp>
      <p:sp>
        <p:nvSpPr>
          <p:cNvPr id="436227" name="Rectangle 3"/>
          <p:cNvSpPr>
            <a:spLocks noGrp="1" noChangeArrowheads="1"/>
          </p:cNvSpPr>
          <p:nvPr>
            <p:ph type="title"/>
          </p:nvPr>
        </p:nvSpPr>
        <p:spPr bwMode="auto">
          <a:xfrm>
            <a:off x="1524000" y="990600"/>
            <a:ext cx="7086600" cy="533400"/>
          </a:xfrm>
          <a:prstGeom prst="rect">
            <a:avLst/>
          </a:prstGeom>
          <a:gradFill rotWithShape="0">
            <a:gsLst>
              <a:gs pos="0">
                <a:srgbClr val="00468F"/>
              </a:gs>
              <a:gs pos="100000">
                <a:srgbClr val="00468F">
                  <a:gamma/>
                  <a:tint val="60784"/>
                  <a:invGamma/>
                </a:srgbClr>
              </a:gs>
            </a:gsLst>
            <a:lin ang="0" scaled="1"/>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CLICK</a:t>
            </a:r>
            <a:endParaRPr lang="en-CA" altLang="en-US" smtClean="0"/>
          </a:p>
        </p:txBody>
      </p:sp>
      <p:pic>
        <p:nvPicPr>
          <p:cNvPr id="436229" name="Picture 5" descr="but2">
            <a:hlinkClick r:id="" action="ppaction://hlinkshowjump?jump=nextslide" tooltip="Expand figure"/>
          </p:cNvPr>
          <p:cNvPicPr>
            <a:picLocks noChangeAspect="1" noChangeArrowheads="1"/>
          </p:cNvPicPr>
          <p:nvPr/>
        </p:nvPicPr>
        <p:blipFill>
          <a:blip r:embed="rId13" cstate="print"/>
          <a:srcRect/>
          <a:stretch>
            <a:fillRect/>
          </a:stretch>
        </p:blipFill>
        <p:spPr bwMode="auto">
          <a:xfrm>
            <a:off x="8566150" y="971550"/>
            <a:ext cx="581025" cy="581025"/>
          </a:xfrm>
          <a:prstGeom prst="rect">
            <a:avLst/>
          </a:prstGeom>
          <a:noFill/>
        </p:spPr>
      </p:pic>
      <p:pic>
        <p:nvPicPr>
          <p:cNvPr id="436230" name="Picture 6" descr="icon"/>
          <p:cNvPicPr>
            <a:picLocks noChangeAspect="1" noChangeArrowheads="1"/>
          </p:cNvPicPr>
          <p:nvPr userDrawn="1"/>
        </p:nvPicPr>
        <p:blipFill>
          <a:blip r:embed="rId14" cstate="print"/>
          <a:srcRect/>
          <a:stretch>
            <a:fillRect/>
          </a:stretch>
        </p:blipFill>
        <p:spPr bwMode="auto">
          <a:xfrm>
            <a:off x="228600" y="363538"/>
            <a:ext cx="1295400" cy="1254125"/>
          </a:xfrm>
          <a:prstGeom prst="rect">
            <a:avLst/>
          </a:prstGeom>
          <a:noFill/>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6226">
                                            <p:txEl>
                                              <p:pRg st="0" end="0"/>
                                            </p:txEl>
                                          </p:spTgt>
                                        </p:tgtEl>
                                        <p:attrNameLst>
                                          <p:attrName>style.visibility</p:attrName>
                                        </p:attrNameLst>
                                      </p:cBhvr>
                                      <p:to>
                                        <p:strVal val="visible"/>
                                      </p:to>
                                    </p:set>
                                    <p:animEffect transition="in" filter="wipe(left)">
                                      <p:cBhvr>
                                        <p:cTn id="7" dur="500"/>
                                        <p:tgtEl>
                                          <p:spTgt spid="4362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6226">
                                            <p:txEl>
                                              <p:pRg st="1" end="1"/>
                                            </p:txEl>
                                          </p:spTgt>
                                        </p:tgtEl>
                                        <p:attrNameLst>
                                          <p:attrName>style.visibility</p:attrName>
                                        </p:attrNameLst>
                                      </p:cBhvr>
                                      <p:to>
                                        <p:strVal val="visible"/>
                                      </p:to>
                                    </p:set>
                                    <p:animEffect transition="in" filter="wipe(left)">
                                      <p:cBhvr>
                                        <p:cTn id="12" dur="500"/>
                                        <p:tgtEl>
                                          <p:spTgt spid="4362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6226">
                                            <p:txEl>
                                              <p:pRg st="2" end="2"/>
                                            </p:txEl>
                                          </p:spTgt>
                                        </p:tgtEl>
                                        <p:attrNameLst>
                                          <p:attrName>style.visibility</p:attrName>
                                        </p:attrNameLst>
                                      </p:cBhvr>
                                      <p:to>
                                        <p:strVal val="visible"/>
                                      </p:to>
                                    </p:set>
                                    <p:animEffect transition="in" filter="wipe(left)">
                                      <p:cBhvr>
                                        <p:cTn id="17" dur="500"/>
                                        <p:tgtEl>
                                          <p:spTgt spid="4362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36226">
                                            <p:txEl>
                                              <p:pRg st="3" end="3"/>
                                            </p:txEl>
                                          </p:spTgt>
                                        </p:tgtEl>
                                        <p:attrNameLst>
                                          <p:attrName>style.visibility</p:attrName>
                                        </p:attrNameLst>
                                      </p:cBhvr>
                                      <p:to>
                                        <p:strVal val="visible"/>
                                      </p:to>
                                    </p:set>
                                    <p:animEffect transition="in" filter="wipe(left)">
                                      <p:cBhvr>
                                        <p:cTn id="22" dur="500"/>
                                        <p:tgtEl>
                                          <p:spTgt spid="436226">
                                            <p:txEl>
                                              <p:pRg st="3" end="3"/>
                                            </p:txEl>
                                          </p:spTgt>
                                        </p:tgtEl>
                                      </p:cBhvr>
                                    </p:animEffect>
                                  </p:childTnLst>
                                </p:cTn>
                              </p:par>
                            </p:childTnLst>
                          </p:cTn>
                        </p:par>
                        <p:par>
                          <p:cTn id="23" fill="hold">
                            <p:stCondLst>
                              <p:cond delay="500"/>
                            </p:stCondLst>
                            <p:childTnLst>
                              <p:par>
                                <p:cTn id="24" presetID="1" presetClass="entr" presetSubtype="0" fill="hold" nodeType="afterEffect">
                                  <p:stCondLst>
                                    <p:cond delay="0"/>
                                  </p:stCondLst>
                                  <p:childTnLst>
                                    <p:set>
                                      <p:cBhvr>
                                        <p:cTn id="25" dur="1" fill="hold">
                                          <p:stCondLst>
                                            <p:cond delay="0"/>
                                          </p:stCondLst>
                                        </p:cTn>
                                        <p:tgtEl>
                                          <p:spTgt spid="436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6226"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36226"/>
                        </p:tgtEl>
                        <p:attrNameLst>
                          <p:attrName>style.visibility</p:attrName>
                        </p:attrNameLst>
                      </p:cBhvr>
                      <p:to>
                        <p:strVal val="visible"/>
                      </p:to>
                    </p:set>
                    <p:animEffect transition="in" filter="wipe(left)">
                      <p:cBhvr>
                        <p:cTn dur="500"/>
                        <p:tgtEl>
                          <p:spTgt spid="436226"/>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36226"/>
                        </p:tgtEl>
                        <p:attrNameLst>
                          <p:attrName>style.visibility</p:attrName>
                        </p:attrNameLst>
                      </p:cBhvr>
                      <p:to>
                        <p:strVal val="visible"/>
                      </p:to>
                    </p:set>
                    <p:animEffect transition="in" filter="wipe(left)">
                      <p:cBhvr>
                        <p:cTn dur="500"/>
                        <p:tgtEl>
                          <p:spTgt spid="436226"/>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36226"/>
                        </p:tgtEl>
                        <p:attrNameLst>
                          <p:attrName>style.visibility</p:attrName>
                        </p:attrNameLst>
                      </p:cBhvr>
                      <p:to>
                        <p:strVal val="visible"/>
                      </p:to>
                    </p:set>
                    <p:animEffect transition="in" filter="wipe(left)">
                      <p:cBhvr>
                        <p:cTn dur="500"/>
                        <p:tgtEl>
                          <p:spTgt spid="436226"/>
                        </p:tgtEl>
                      </p:cBhvr>
                    </p:animEffect>
                  </p:childTnLst>
                </p:cTn>
              </p:par>
            </p:tnLst>
          </p:tmpl>
        </p:tmplLst>
      </p:bldP>
    </p:bldLst>
  </p:timing>
  <p:txStyles>
    <p:titleStyle>
      <a:lvl1pPr algn="l" rtl="0" fontAlgn="base">
        <a:spcBef>
          <a:spcPct val="0"/>
        </a:spcBef>
        <a:spcAft>
          <a:spcPct val="0"/>
        </a:spcAft>
        <a:defRPr sz="2600" b="1">
          <a:solidFill>
            <a:schemeClr val="bg1"/>
          </a:solidFill>
          <a:latin typeface="+mj-lt"/>
          <a:ea typeface="+mj-ea"/>
          <a:cs typeface="+mj-cs"/>
        </a:defRPr>
      </a:lvl1pPr>
      <a:lvl2pPr algn="l" rtl="0" fontAlgn="base">
        <a:spcBef>
          <a:spcPct val="0"/>
        </a:spcBef>
        <a:spcAft>
          <a:spcPct val="0"/>
        </a:spcAft>
        <a:defRPr sz="2600" b="1">
          <a:solidFill>
            <a:schemeClr val="bg1"/>
          </a:solidFill>
          <a:latin typeface="Arial" pitchFamily="34" charset="0"/>
        </a:defRPr>
      </a:lvl2pPr>
      <a:lvl3pPr algn="l" rtl="0" fontAlgn="base">
        <a:spcBef>
          <a:spcPct val="0"/>
        </a:spcBef>
        <a:spcAft>
          <a:spcPct val="0"/>
        </a:spcAft>
        <a:defRPr sz="2600" b="1">
          <a:solidFill>
            <a:schemeClr val="bg1"/>
          </a:solidFill>
          <a:latin typeface="Arial" pitchFamily="34" charset="0"/>
        </a:defRPr>
      </a:lvl3pPr>
      <a:lvl4pPr algn="l" rtl="0" fontAlgn="base">
        <a:spcBef>
          <a:spcPct val="0"/>
        </a:spcBef>
        <a:spcAft>
          <a:spcPct val="0"/>
        </a:spcAft>
        <a:defRPr sz="2600" b="1">
          <a:solidFill>
            <a:schemeClr val="bg1"/>
          </a:solidFill>
          <a:latin typeface="Arial" pitchFamily="34" charset="0"/>
        </a:defRPr>
      </a:lvl4pPr>
      <a:lvl5pPr algn="l" rtl="0" fontAlgn="base">
        <a:spcBef>
          <a:spcPct val="0"/>
        </a:spcBef>
        <a:spcAft>
          <a:spcPct val="0"/>
        </a:spcAft>
        <a:defRPr sz="2600" b="1">
          <a:solidFill>
            <a:schemeClr val="bg1"/>
          </a:solidFill>
          <a:latin typeface="Arial" pitchFamily="34" charset="0"/>
        </a:defRPr>
      </a:lvl5pPr>
      <a:lvl6pPr marL="457200" algn="l" rtl="0" fontAlgn="base">
        <a:spcBef>
          <a:spcPct val="0"/>
        </a:spcBef>
        <a:spcAft>
          <a:spcPct val="0"/>
        </a:spcAft>
        <a:defRPr sz="2600" b="1">
          <a:solidFill>
            <a:schemeClr val="bg1"/>
          </a:solidFill>
          <a:latin typeface="Arial" pitchFamily="34" charset="0"/>
        </a:defRPr>
      </a:lvl6pPr>
      <a:lvl7pPr marL="914400" algn="l" rtl="0" fontAlgn="base">
        <a:spcBef>
          <a:spcPct val="0"/>
        </a:spcBef>
        <a:spcAft>
          <a:spcPct val="0"/>
        </a:spcAft>
        <a:defRPr sz="2600" b="1">
          <a:solidFill>
            <a:schemeClr val="bg1"/>
          </a:solidFill>
          <a:latin typeface="Arial" pitchFamily="34" charset="0"/>
        </a:defRPr>
      </a:lvl7pPr>
      <a:lvl8pPr marL="1371600" algn="l" rtl="0" fontAlgn="base">
        <a:spcBef>
          <a:spcPct val="0"/>
        </a:spcBef>
        <a:spcAft>
          <a:spcPct val="0"/>
        </a:spcAft>
        <a:defRPr sz="2600" b="1">
          <a:solidFill>
            <a:schemeClr val="bg1"/>
          </a:solidFill>
          <a:latin typeface="Arial" pitchFamily="34" charset="0"/>
        </a:defRPr>
      </a:lvl8pPr>
      <a:lvl9pPr marL="1828800" algn="l" rtl="0" fontAlgn="base">
        <a:spcBef>
          <a:spcPct val="0"/>
        </a:spcBef>
        <a:spcAft>
          <a:spcPct val="0"/>
        </a:spcAft>
        <a:defRPr sz="2600" b="1">
          <a:solidFill>
            <a:schemeClr val="bg1"/>
          </a:solidFill>
          <a:latin typeface="Arial" pitchFamily="34" charset="0"/>
        </a:defRPr>
      </a:lvl9pPr>
    </p:titleStyle>
    <p:bodyStyle>
      <a:lvl1pPr marL="342900" indent="-342900" algn="l" rtl="0" fontAlgn="base">
        <a:spcBef>
          <a:spcPct val="20000"/>
        </a:spcBef>
        <a:spcAft>
          <a:spcPct val="0"/>
        </a:spcAft>
        <a:buClr>
          <a:srgbClr val="00468F"/>
        </a:buClr>
        <a:buFont typeface="Webdings" pitchFamily="18" charset="2"/>
        <a:buChar char="&lt;"/>
        <a:defRPr sz="2800" b="1">
          <a:solidFill>
            <a:srgbClr val="00468F"/>
          </a:solidFill>
          <a:latin typeface="+mn-lt"/>
          <a:ea typeface="+mn-ea"/>
          <a:cs typeface="+mn-cs"/>
        </a:defRPr>
      </a:lvl1pPr>
      <a:lvl2pPr marL="457200" algn="l" rtl="0" fontAlgn="base">
        <a:lnSpc>
          <a:spcPct val="105000"/>
        </a:lnSpc>
        <a:spcBef>
          <a:spcPct val="50000"/>
        </a:spcBef>
        <a:spcAft>
          <a:spcPct val="0"/>
        </a:spcAft>
        <a:defRPr sz="2400">
          <a:solidFill>
            <a:schemeClr val="tx1"/>
          </a:solidFill>
          <a:latin typeface="+mn-lt"/>
        </a:defRPr>
      </a:lvl2pPr>
      <a:lvl3pPr marL="1143000" indent="-228600" algn="l" rtl="0" fontAlgn="base">
        <a:spcBef>
          <a:spcPct val="20000"/>
        </a:spcBef>
        <a:spcAft>
          <a:spcPct val="0"/>
        </a:spcAft>
        <a:buClr>
          <a:srgbClr val="00468F"/>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37250" name="Picture 2" descr="but1">
            <a:hlinkClick r:id="" action="ppaction://hlinkshowjump?jump=previousslide" tooltip="Back to previous slide"/>
          </p:cNvPr>
          <p:cNvPicPr>
            <a:picLocks noChangeAspect="1" noChangeArrowheads="1"/>
          </p:cNvPicPr>
          <p:nvPr/>
        </p:nvPicPr>
        <p:blipFill>
          <a:blip r:embed="rId13" cstate="print"/>
          <a:srcRect/>
          <a:stretch>
            <a:fillRect/>
          </a:stretch>
        </p:blipFill>
        <p:spPr bwMode="auto">
          <a:xfrm>
            <a:off x="8524875" y="935038"/>
            <a:ext cx="617538" cy="617537"/>
          </a:xfrm>
          <a:prstGeom prst="rect">
            <a:avLst/>
          </a:prstGeom>
          <a:noFill/>
        </p:spPr>
      </p:pic>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spd="med">
    <p:zoom/>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484354" name="Object 2"/>
          <p:cNvGraphicFramePr>
            <a:graphicFrameLocks noChangeAspect="1"/>
          </p:cNvGraphicFramePr>
          <p:nvPr/>
        </p:nvGraphicFramePr>
        <p:xfrm>
          <a:off x="0" y="0"/>
          <a:ext cx="9144000" cy="6853238"/>
        </p:xfrm>
        <a:graphic>
          <a:graphicData uri="http://schemas.openxmlformats.org/presentationml/2006/ole">
            <mc:AlternateContent xmlns:mc="http://schemas.openxmlformats.org/markup-compatibility/2006">
              <mc:Choice xmlns:v="urn:schemas-microsoft-com:vml" Requires="v">
                <p:oleObj spid="_x0000_s484356" name="Image" r:id="rId14" imgW="12986940" imgH="9733851" progId="">
                  <p:embed/>
                </p:oleObj>
              </mc:Choice>
              <mc:Fallback>
                <p:oleObj name="Image" r:id="rId14" imgW="12986940" imgH="9733851" progId="">
                  <p:embed/>
                  <p:pic>
                    <p:nvPicPr>
                      <p:cNvPr id="0"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3238"/>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484355" name="Rectangle 3"/>
          <p:cNvSpPr>
            <a:spLocks noGrp="1" noChangeArrowheads="1"/>
          </p:cNvSpPr>
          <p:nvPr>
            <p:ph type="body" idx="1"/>
          </p:nvPr>
        </p:nvSpPr>
        <p:spPr bwMode="auto">
          <a:xfrm>
            <a:off x="381000" y="1905000"/>
            <a:ext cx="8229600" cy="428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r>
              <a:rPr lang="en-US" altLang="en-US" smtClean="0"/>
              <a:t> when second level runs longer than one line we want no hanging indent</a:t>
            </a:r>
          </a:p>
          <a:p>
            <a:pPr lvl="1"/>
            <a:r>
              <a:rPr lang="en-US" altLang="en-US" smtClean="0"/>
              <a:t>I’ve also set the gap between points at 0.5 lines.</a:t>
            </a:r>
            <a:endParaRPr lang="en-CA" altLang="en-US" smtClean="0"/>
          </a:p>
          <a:p>
            <a:pPr lvl="2"/>
            <a:r>
              <a:rPr lang="en-CA" altLang="en-US" smtClean="0"/>
              <a:t>Third level</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4355">
                                            <p:txEl>
                                              <p:pRg st="0" end="0"/>
                                            </p:txEl>
                                          </p:spTgt>
                                        </p:tgtEl>
                                        <p:attrNameLst>
                                          <p:attrName>style.visibility</p:attrName>
                                        </p:attrNameLst>
                                      </p:cBhvr>
                                      <p:to>
                                        <p:strVal val="visible"/>
                                      </p:to>
                                    </p:set>
                                    <p:animEffect transition="in" filter="wipe(left)">
                                      <p:cBhvr>
                                        <p:cTn id="7" dur="500"/>
                                        <p:tgtEl>
                                          <p:spTgt spid="484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4355">
                                            <p:txEl>
                                              <p:pRg st="1" end="1"/>
                                            </p:txEl>
                                          </p:spTgt>
                                        </p:tgtEl>
                                        <p:attrNameLst>
                                          <p:attrName>style.visibility</p:attrName>
                                        </p:attrNameLst>
                                      </p:cBhvr>
                                      <p:to>
                                        <p:strVal val="visible"/>
                                      </p:to>
                                    </p:set>
                                    <p:animEffect transition="in" filter="wipe(left)">
                                      <p:cBhvr>
                                        <p:cTn id="12" dur="500"/>
                                        <p:tgtEl>
                                          <p:spTgt spid="4843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84355">
                                            <p:txEl>
                                              <p:pRg st="2" end="2"/>
                                            </p:txEl>
                                          </p:spTgt>
                                        </p:tgtEl>
                                        <p:attrNameLst>
                                          <p:attrName>style.visibility</p:attrName>
                                        </p:attrNameLst>
                                      </p:cBhvr>
                                      <p:to>
                                        <p:strVal val="visible"/>
                                      </p:to>
                                    </p:set>
                                    <p:animEffect transition="in" filter="wipe(left)">
                                      <p:cBhvr>
                                        <p:cTn id="17" dur="500"/>
                                        <p:tgtEl>
                                          <p:spTgt spid="4843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84355">
                                            <p:txEl>
                                              <p:pRg st="3" end="3"/>
                                            </p:txEl>
                                          </p:spTgt>
                                        </p:tgtEl>
                                        <p:attrNameLst>
                                          <p:attrName>style.visibility</p:attrName>
                                        </p:attrNameLst>
                                      </p:cBhvr>
                                      <p:to>
                                        <p:strVal val="visible"/>
                                      </p:to>
                                    </p:set>
                                    <p:animEffect transition="in" filter="wipe(left)">
                                      <p:cBhvr>
                                        <p:cTn id="22" dur="500"/>
                                        <p:tgtEl>
                                          <p:spTgt spid="4843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5" grpId="0" build="p" bldLvl="3" autoUpdateAnimBg="0">
        <p:tmplLst>
          <p:tmpl lvl="1">
            <p:tnLst>
              <p:par>
                <p:cTn presetID="22" presetClass="entr" presetSubtype="8" fill="hold" nodeType="clickEffect">
                  <p:stCondLst>
                    <p:cond delay="0"/>
                  </p:stCondLst>
                  <p:childTnLst>
                    <p:set>
                      <p:cBhvr>
                        <p:cTn dur="1" fill="hold">
                          <p:stCondLst>
                            <p:cond delay="0"/>
                          </p:stCondLst>
                        </p:cTn>
                        <p:tgtEl>
                          <p:spTgt spid="484355"/>
                        </p:tgtEl>
                        <p:attrNameLst>
                          <p:attrName>style.visibility</p:attrName>
                        </p:attrNameLst>
                      </p:cBhvr>
                      <p:to>
                        <p:strVal val="visible"/>
                      </p:to>
                    </p:set>
                    <p:animEffect transition="in" filter="wipe(left)">
                      <p:cBhvr>
                        <p:cTn dur="500"/>
                        <p:tgtEl>
                          <p:spTgt spid="484355"/>
                        </p:tgtEl>
                      </p:cBhvr>
                    </p:animEffect>
                  </p:childTnLst>
                </p:cTn>
              </p:par>
            </p:tnLst>
          </p:tmpl>
          <p:tmpl lvl="2">
            <p:tnLst>
              <p:par>
                <p:cTn presetID="22" presetClass="entr" presetSubtype="8" fill="hold" nodeType="clickEffect">
                  <p:stCondLst>
                    <p:cond delay="0"/>
                  </p:stCondLst>
                  <p:childTnLst>
                    <p:set>
                      <p:cBhvr>
                        <p:cTn dur="1" fill="hold">
                          <p:stCondLst>
                            <p:cond delay="0"/>
                          </p:stCondLst>
                        </p:cTn>
                        <p:tgtEl>
                          <p:spTgt spid="484355"/>
                        </p:tgtEl>
                        <p:attrNameLst>
                          <p:attrName>style.visibility</p:attrName>
                        </p:attrNameLst>
                      </p:cBhvr>
                      <p:to>
                        <p:strVal val="visible"/>
                      </p:to>
                    </p:set>
                    <p:animEffect transition="in" filter="wipe(left)">
                      <p:cBhvr>
                        <p:cTn dur="500"/>
                        <p:tgtEl>
                          <p:spTgt spid="484355"/>
                        </p:tgtEl>
                      </p:cBhvr>
                    </p:animEffect>
                  </p:childTnLst>
                </p:cTn>
              </p:par>
            </p:tnLst>
          </p:tmpl>
          <p:tmpl lvl="3">
            <p:tnLst>
              <p:par>
                <p:cTn presetID="22" presetClass="entr" presetSubtype="8" fill="hold" nodeType="clickEffect">
                  <p:stCondLst>
                    <p:cond delay="0"/>
                  </p:stCondLst>
                  <p:childTnLst>
                    <p:set>
                      <p:cBhvr>
                        <p:cTn dur="1" fill="hold">
                          <p:stCondLst>
                            <p:cond delay="0"/>
                          </p:stCondLst>
                        </p:cTn>
                        <p:tgtEl>
                          <p:spTgt spid="484355"/>
                        </p:tgtEl>
                        <p:attrNameLst>
                          <p:attrName>style.visibility</p:attrName>
                        </p:attrNameLst>
                      </p:cBhvr>
                      <p:to>
                        <p:strVal val="visible"/>
                      </p:to>
                    </p:set>
                    <p:animEffect transition="in" filter="wipe(left)">
                      <p:cBhvr>
                        <p:cTn dur="500"/>
                        <p:tgtEl>
                          <p:spTgt spid="484355"/>
                        </p:tgtEl>
                      </p:cBhvr>
                    </p:animEffect>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5/8/2013</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left)">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wipe(left)">
                                      <p:cBhvr>
                                        <p:cTn id="12" dur="500"/>
                                        <p:tgtEl>
                                          <p:spTgt spid="13">
                                            <p:txEl>
                                              <p:pRg st="1" end="1"/>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animEffect transition="in" filter="wipe(left)">
                                      <p:cBhvr>
                                        <p:cTn id="15" dur="500"/>
                                        <p:tgtEl>
                                          <p:spTgt spid="13">
                                            <p:txEl>
                                              <p:pRg st="2" end="2"/>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3">
                                            <p:txEl>
                                              <p:pRg st="3" end="3"/>
                                            </p:txEl>
                                          </p:spTgt>
                                        </p:tgtEl>
                                        <p:attrNameLst>
                                          <p:attrName>style.visibility</p:attrName>
                                        </p:attrNameLst>
                                      </p:cBhvr>
                                      <p:to>
                                        <p:strVal val="visible"/>
                                      </p:to>
                                    </p:set>
                                    <p:animEffect transition="in" filter="wipe(left)">
                                      <p:cBhvr>
                                        <p:cTn id="18" dur="500"/>
                                        <p:tgtEl>
                                          <p:spTgt spid="13">
                                            <p:txEl>
                                              <p:pRg st="3" end="3"/>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3">
                                            <p:txEl>
                                              <p:pRg st="4" end="4"/>
                                            </p:txEl>
                                          </p:spTgt>
                                        </p:tgtEl>
                                        <p:attrNameLst>
                                          <p:attrName>style.visibility</p:attrName>
                                        </p:attrNameLst>
                                      </p:cBhvr>
                                      <p:to>
                                        <p:strVal val="visible"/>
                                      </p:to>
                                    </p:set>
                                    <p:animEffect transition="in" filter="wipe(left)">
                                      <p:cBhvr>
                                        <p:cTn id="21" dur="500"/>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bldLvl="3" autoUpdateAnimBg="0"/>
    </p:bld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4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3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4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46.xml"/><Relationship Id="rId6" Type="http://schemas.openxmlformats.org/officeDocument/2006/relationships/image" Target="../media/image34.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5.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46.xml"/><Relationship Id="rId5" Type="http://schemas.openxmlformats.org/officeDocument/2006/relationships/image" Target="../media/image41.png"/><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3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46.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3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4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6.xml"/><Relationship Id="rId1" Type="http://schemas.openxmlformats.org/officeDocument/2006/relationships/slideLayout" Target="../slideLayouts/slideLayout35.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4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3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9.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4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32.xml"/><Relationship Id="rId1" Type="http://schemas.openxmlformats.org/officeDocument/2006/relationships/slideLayout" Target="../slideLayouts/slideLayout35.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33.xml"/><Relationship Id="rId1" Type="http://schemas.openxmlformats.org/officeDocument/2006/relationships/slideLayout" Target="../slideLayouts/slideLayout46.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35.xml"/><Relationship Id="rId1" Type="http://schemas.openxmlformats.org/officeDocument/2006/relationships/slideLayout" Target="../slideLayouts/slideLayout35.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36.xml"/><Relationship Id="rId1" Type="http://schemas.openxmlformats.org/officeDocument/2006/relationships/slideLayout" Target="../slideLayouts/slideLayout46.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39.xml"/><Relationship Id="rId1" Type="http://schemas.openxmlformats.org/officeDocument/2006/relationships/slideLayout" Target="../slideLayouts/slideLayout35.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5.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40.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40.xml"/><Relationship Id="rId1" Type="http://schemas.openxmlformats.org/officeDocument/2006/relationships/slideLayout" Target="../slideLayouts/slideLayout46.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42.xml"/><Relationship Id="rId1" Type="http://schemas.openxmlformats.org/officeDocument/2006/relationships/slideLayout" Target="../slideLayouts/slideLayout35.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3.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notesSlide" Target="../notesSlides/notesSlide43.xml"/><Relationship Id="rId1" Type="http://schemas.openxmlformats.org/officeDocument/2006/relationships/slideLayout" Target="../slideLayouts/slideLayout46.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3.png"/><Relationship Id="rId3" Type="http://schemas.openxmlformats.org/officeDocument/2006/relationships/image" Target="../media/image85.wmf"/><Relationship Id="rId7" Type="http://schemas.openxmlformats.org/officeDocument/2006/relationships/image" Target="../media/image89.wmf"/><Relationship Id="rId12" Type="http://schemas.openxmlformats.org/officeDocument/2006/relationships/image" Target="../media/image92.png"/><Relationship Id="rId2" Type="http://schemas.openxmlformats.org/officeDocument/2006/relationships/image" Target="../media/image84.wmf"/><Relationship Id="rId1" Type="http://schemas.openxmlformats.org/officeDocument/2006/relationships/slideLayout" Target="../slideLayouts/slideLayout6.xml"/><Relationship Id="rId6" Type="http://schemas.openxmlformats.org/officeDocument/2006/relationships/image" Target="../media/image88.wmf"/><Relationship Id="rId11" Type="http://schemas.openxmlformats.org/officeDocument/2006/relationships/slide" Target="slide13.xml"/><Relationship Id="rId5" Type="http://schemas.openxmlformats.org/officeDocument/2006/relationships/image" Target="../media/image87.wmf"/><Relationship Id="rId15" Type="http://schemas.openxmlformats.org/officeDocument/2006/relationships/image" Target="../media/image95.png"/><Relationship Id="rId10" Type="http://schemas.openxmlformats.org/officeDocument/2006/relationships/image" Target="../media/image91.png"/><Relationship Id="rId4" Type="http://schemas.openxmlformats.org/officeDocument/2006/relationships/image" Target="../media/image86.wmf"/><Relationship Id="rId9" Type="http://schemas.openxmlformats.org/officeDocument/2006/relationships/slide" Target="slide43.xml"/><Relationship Id="rId14" Type="http://schemas.openxmlformats.org/officeDocument/2006/relationships/image" Target="../media/image94.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6.xml"/><Relationship Id="rId1" Type="http://schemas.openxmlformats.org/officeDocument/2006/relationships/slideLayout" Target="../slideLayouts/slideLayout35.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4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7.xml"/><Relationship Id="rId1" Type="http://schemas.openxmlformats.org/officeDocument/2006/relationships/slideLayout" Target="../slideLayouts/slideLayout46.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6.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9.xml"/><Relationship Id="rId1" Type="http://schemas.openxmlformats.org/officeDocument/2006/relationships/slideLayout" Target="../slideLayouts/slideLayout35.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5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50.xml"/><Relationship Id="rId1" Type="http://schemas.openxmlformats.org/officeDocument/2006/relationships/slideLayout" Target="../slideLayouts/slideLayout46.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2.xml"/><Relationship Id="rId1" Type="http://schemas.openxmlformats.org/officeDocument/2006/relationships/slideLayout" Target="../slideLayouts/slideLayout35.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55.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3.xml"/><Relationship Id="rId1" Type="http://schemas.openxmlformats.org/officeDocument/2006/relationships/slideLayout" Target="../slideLayouts/slideLayout46.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5.xml"/><Relationship Id="rId1" Type="http://schemas.openxmlformats.org/officeDocument/2006/relationships/slideLayout" Target="../slideLayouts/slideLayout35.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5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56.xml"/><Relationship Id="rId1" Type="http://schemas.openxmlformats.org/officeDocument/2006/relationships/slideLayout" Target="../slideLayouts/slideLayout46.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5.xml"/><Relationship Id="rId5" Type="http://schemas.openxmlformats.org/officeDocument/2006/relationships/image" Target="../media/image19.png"/><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slide" Target="slide43.xml"/><Relationship Id="rId7" Type="http://schemas.openxmlformats.org/officeDocument/2006/relationships/image" Target="../media/image93.png"/><Relationship Id="rId2" Type="http://schemas.openxmlformats.org/officeDocument/2006/relationships/image" Target="../media/image90.png"/><Relationship Id="rId1" Type="http://schemas.openxmlformats.org/officeDocument/2006/relationships/slideLayout" Target="../slideLayouts/slideLayout4.xml"/><Relationship Id="rId6" Type="http://schemas.openxmlformats.org/officeDocument/2006/relationships/image" Target="../media/image92.png"/><Relationship Id="rId5" Type="http://schemas.openxmlformats.org/officeDocument/2006/relationships/slide" Target="slide13.xml"/><Relationship Id="rId4" Type="http://schemas.openxmlformats.org/officeDocument/2006/relationships/image" Target="../media/image91.png"/><Relationship Id="rId9" Type="http://schemas.openxmlformats.org/officeDocument/2006/relationships/image" Target="../media/image95.png"/></Relationships>
</file>

<file path=ppt/slides/_rels/slide61.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slide" Target="slide43.xml"/><Relationship Id="rId7" Type="http://schemas.openxmlformats.org/officeDocument/2006/relationships/image" Target="../media/image93.png"/><Relationship Id="rId2" Type="http://schemas.openxmlformats.org/officeDocument/2006/relationships/image" Target="../media/image90.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slide" Target="slide13.xml"/><Relationship Id="rId10" Type="http://schemas.openxmlformats.org/officeDocument/2006/relationships/image" Target="../media/image112.png"/><Relationship Id="rId4" Type="http://schemas.openxmlformats.org/officeDocument/2006/relationships/image" Target="../media/image91.png"/><Relationship Id="rId9" Type="http://schemas.openxmlformats.org/officeDocument/2006/relationships/image" Target="../media/image95.png"/></Relationships>
</file>

<file path=ppt/slides/_rels/slide62.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90.png"/><Relationship Id="rId7" Type="http://schemas.openxmlformats.org/officeDocument/2006/relationships/image" Target="../media/image92.png"/><Relationship Id="rId2" Type="http://schemas.openxmlformats.org/officeDocument/2006/relationships/hyperlink" Target="http://www.dol.gov/whd/minwage/america.htm" TargetMode="External"/><Relationship Id="rId1" Type="http://schemas.openxmlformats.org/officeDocument/2006/relationships/slideLayout" Target="../slideLayouts/slideLayout4.xml"/><Relationship Id="rId6" Type="http://schemas.openxmlformats.org/officeDocument/2006/relationships/slide" Target="slide13.xml"/><Relationship Id="rId11" Type="http://schemas.openxmlformats.org/officeDocument/2006/relationships/image" Target="../media/image113.png"/><Relationship Id="rId5" Type="http://schemas.openxmlformats.org/officeDocument/2006/relationships/image" Target="../media/image91.png"/><Relationship Id="rId10" Type="http://schemas.openxmlformats.org/officeDocument/2006/relationships/image" Target="../media/image95.png"/><Relationship Id="rId4" Type="http://schemas.openxmlformats.org/officeDocument/2006/relationships/slide" Target="slide43.xml"/><Relationship Id="rId9" Type="http://schemas.openxmlformats.org/officeDocument/2006/relationships/image" Target="../media/image94.png"/></Relationships>
</file>

<file path=ppt/slides/_rels/slide63.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hyperlink" Target="http://www.youtube.com/watch?v=zZS6VdhPQE4"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6.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4" name="Text Box 6"/>
          <p:cNvSpPr txBox="1">
            <a:spLocks noChangeArrowheads="1"/>
          </p:cNvSpPr>
          <p:nvPr/>
        </p:nvSpPr>
        <p:spPr bwMode="auto">
          <a:xfrm>
            <a:off x="6400800" y="1752600"/>
            <a:ext cx="1524000" cy="366713"/>
          </a:xfrm>
          <a:prstGeom prst="rect">
            <a:avLst/>
          </a:prstGeom>
          <a:noFill/>
          <a:ln w="9525">
            <a:noFill/>
            <a:miter lim="800000"/>
            <a:headEnd/>
            <a:tailEnd/>
          </a:ln>
          <a:effectLst/>
        </p:spPr>
        <p:txBody>
          <a:bodyPr>
            <a:spAutoFit/>
          </a:bodyPr>
          <a:lstStyle/>
          <a:p>
            <a:pPr>
              <a:spcBef>
                <a:spcPct val="50000"/>
              </a:spcBef>
            </a:pPr>
            <a:r>
              <a:rPr lang="en-US" sz="1800">
                <a:solidFill>
                  <a:schemeClr val="bg1"/>
                </a:solidFill>
              </a:rPr>
              <a:t>CHAPTER</a:t>
            </a:r>
          </a:p>
        </p:txBody>
      </p:sp>
      <p:sp>
        <p:nvSpPr>
          <p:cNvPr id="467975" name="Text Box 7"/>
          <p:cNvSpPr txBox="1">
            <a:spLocks noChangeArrowheads="1"/>
          </p:cNvSpPr>
          <p:nvPr/>
        </p:nvSpPr>
        <p:spPr bwMode="auto">
          <a:xfrm>
            <a:off x="7620000" y="1371600"/>
            <a:ext cx="1524000" cy="1189038"/>
          </a:xfrm>
          <a:prstGeom prst="rect">
            <a:avLst/>
          </a:prstGeom>
          <a:noFill/>
          <a:ln w="9525">
            <a:noFill/>
            <a:miter lim="800000"/>
            <a:headEnd/>
            <a:tailEnd/>
          </a:ln>
          <a:effectLst/>
        </p:spPr>
        <p:txBody>
          <a:bodyPr>
            <a:spAutoFit/>
          </a:bodyPr>
          <a:lstStyle/>
          <a:p>
            <a:pPr>
              <a:spcBef>
                <a:spcPct val="50000"/>
              </a:spcBef>
            </a:pPr>
            <a:r>
              <a:rPr lang="en-US" sz="7200" b="1" dirty="0">
                <a:solidFill>
                  <a:schemeClr val="bg1"/>
                </a:solidFill>
                <a:latin typeface="Tahoma" pitchFamily="34" charset="0"/>
              </a:rPr>
              <a:t>4</a:t>
            </a:r>
          </a:p>
        </p:txBody>
      </p:sp>
      <p:sp>
        <p:nvSpPr>
          <p:cNvPr id="6" name="TextBox 5"/>
          <p:cNvSpPr txBox="1"/>
          <p:nvPr/>
        </p:nvSpPr>
        <p:spPr>
          <a:xfrm>
            <a:off x="152400" y="1371600"/>
            <a:ext cx="8839200" cy="4047262"/>
          </a:xfrm>
          <a:prstGeom prst="rect">
            <a:avLst/>
          </a:prstGeom>
          <a:noFill/>
        </p:spPr>
        <p:txBody>
          <a:bodyPr wrap="square" rtlCol="0">
            <a:spAutoFit/>
          </a:bodyPr>
          <a:lstStyle/>
          <a:p>
            <a:pPr algn="ctr"/>
            <a:r>
              <a:rPr lang="en-US" sz="2800" dirty="0" err="1" smtClean="0">
                <a:latin typeface="Blackadder ITC" pitchFamily="82" charset="0"/>
              </a:rPr>
              <a:t>micro</a:t>
            </a:r>
            <a:r>
              <a:rPr lang="en-US" sz="6500" dirty="0" err="1" smtClean="0">
                <a:latin typeface="Adobe Garamond Pro" pitchFamily="18" charset="0"/>
              </a:rPr>
              <a:t>ECONOMICS</a:t>
            </a:r>
            <a:endParaRPr lang="en-US" sz="2800" dirty="0" smtClean="0">
              <a:latin typeface="Adobe Garamond Pro" pitchFamily="18" charset="0"/>
            </a:endParaRPr>
          </a:p>
          <a:p>
            <a:pPr algn="ctr"/>
            <a:endParaRPr lang="en-US" sz="4800" dirty="0" smtClean="0">
              <a:latin typeface="Adobe Garamond Pro" pitchFamily="18" charset="0"/>
            </a:endParaRPr>
          </a:p>
          <a:p>
            <a:pPr algn="ctr"/>
            <a:endParaRPr lang="en-US" sz="4800" dirty="0">
              <a:latin typeface="Adobe Garamond Pro" pitchFamily="18" charset="0"/>
            </a:endParaRPr>
          </a:p>
          <a:p>
            <a:pPr algn="ctr"/>
            <a:r>
              <a:rPr lang="en-US" sz="4800" dirty="0" smtClean="0">
                <a:latin typeface="Adobe Garamond Pro" pitchFamily="18" charset="0"/>
              </a:rPr>
              <a:t>Unit 2</a:t>
            </a:r>
          </a:p>
          <a:p>
            <a:pPr algn="ctr"/>
            <a:r>
              <a:rPr lang="en-US" sz="4800" dirty="0" smtClean="0">
                <a:latin typeface="Adobe Garamond Pro" pitchFamily="18" charset="0"/>
              </a:rPr>
              <a:t>Honors Economics </a:t>
            </a:r>
          </a:p>
        </p:txBody>
      </p:sp>
      <p:sp>
        <p:nvSpPr>
          <p:cNvPr id="5" name="Oval 4"/>
          <p:cNvSpPr/>
          <p:nvPr/>
        </p:nvSpPr>
        <p:spPr>
          <a:xfrm>
            <a:off x="8264353" y="3379821"/>
            <a:ext cx="25400" cy="2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762000" y="685800"/>
            <a:ext cx="7391400" cy="1104900"/>
          </a:xfrm>
        </p:spPr>
        <p:txBody>
          <a:bodyPr/>
          <a:lstStyle/>
          <a:p>
            <a:pPr algn="ctr"/>
            <a:r>
              <a:rPr lang="en-US" sz="4400" dirty="0" smtClean="0">
                <a:latin typeface="Bernard MT Condensed" pitchFamily="18" charset="0"/>
              </a:rPr>
              <a:t>To illustrate the difference….</a:t>
            </a:r>
            <a:endParaRPr lang="en-US" sz="4400" dirty="0">
              <a:latin typeface="Bernard MT Condensed" pitchFamily="18" charset="0"/>
            </a:endParaRPr>
          </a:p>
        </p:txBody>
      </p:sp>
      <p:pic>
        <p:nvPicPr>
          <p:cNvPr id="385031" name="Picture 7" descr="fig0304a"/>
          <p:cNvPicPr>
            <a:picLocks noChangeAspect="1" noChangeArrowheads="1"/>
          </p:cNvPicPr>
          <p:nvPr/>
        </p:nvPicPr>
        <p:blipFill>
          <a:blip r:embed="rId3" cstate="print"/>
          <a:srcRect/>
          <a:stretch>
            <a:fillRect/>
          </a:stretch>
        </p:blipFill>
        <p:spPr bwMode="auto">
          <a:xfrm>
            <a:off x="565150" y="2484438"/>
            <a:ext cx="8012113" cy="4068762"/>
          </a:xfrm>
          <a:prstGeom prst="rect">
            <a:avLst/>
          </a:prstGeom>
          <a:noFill/>
        </p:spPr>
      </p:pic>
      <p:pic>
        <p:nvPicPr>
          <p:cNvPr id="385032" name="Picture 8" descr="fig0304b"/>
          <p:cNvPicPr>
            <a:picLocks noChangeAspect="1" noChangeArrowheads="1"/>
          </p:cNvPicPr>
          <p:nvPr/>
        </p:nvPicPr>
        <p:blipFill>
          <a:blip r:embed="rId4" cstate="print"/>
          <a:srcRect/>
          <a:stretch>
            <a:fillRect/>
          </a:stretch>
        </p:blipFill>
        <p:spPr bwMode="auto">
          <a:xfrm>
            <a:off x="565150" y="2484438"/>
            <a:ext cx="8012113" cy="4068762"/>
          </a:xfrm>
          <a:prstGeom prst="rect">
            <a:avLst/>
          </a:prstGeom>
          <a:noFill/>
        </p:spPr>
      </p:pic>
      <p:pic>
        <p:nvPicPr>
          <p:cNvPr id="385033" name="Picture 9" descr="fig0304c"/>
          <p:cNvPicPr>
            <a:picLocks noChangeAspect="1" noChangeArrowheads="1"/>
          </p:cNvPicPr>
          <p:nvPr/>
        </p:nvPicPr>
        <p:blipFill>
          <a:blip r:embed="rId5" cstate="print"/>
          <a:srcRect/>
          <a:stretch>
            <a:fillRect/>
          </a:stretch>
        </p:blipFill>
        <p:spPr bwMode="auto">
          <a:xfrm>
            <a:off x="565150" y="2484438"/>
            <a:ext cx="8012113" cy="4068762"/>
          </a:xfrm>
          <a:prstGeom prst="rect">
            <a:avLst/>
          </a:prstGeom>
          <a:noFill/>
        </p:spPr>
      </p:pic>
      <p:pic>
        <p:nvPicPr>
          <p:cNvPr id="385034" name="Picture 10" descr="fig0304d"/>
          <p:cNvPicPr>
            <a:picLocks noChangeAspect="1" noChangeArrowheads="1"/>
          </p:cNvPicPr>
          <p:nvPr/>
        </p:nvPicPr>
        <p:blipFill>
          <a:blip r:embed="rId6" cstate="print"/>
          <a:srcRect/>
          <a:stretch>
            <a:fillRect/>
          </a:stretch>
        </p:blipFill>
        <p:spPr bwMode="auto">
          <a:xfrm>
            <a:off x="565150" y="2484438"/>
            <a:ext cx="8012113" cy="4068762"/>
          </a:xfrm>
          <a:prstGeom prst="rect">
            <a:avLst/>
          </a:prstGeom>
          <a:noFill/>
        </p:spPr>
      </p:pic>
      <p:pic>
        <p:nvPicPr>
          <p:cNvPr id="385035" name="Picture 11" descr="fig0304e"/>
          <p:cNvPicPr>
            <a:picLocks noChangeAspect="1" noChangeArrowheads="1"/>
          </p:cNvPicPr>
          <p:nvPr/>
        </p:nvPicPr>
        <p:blipFill>
          <a:blip r:embed="rId7" cstate="print"/>
          <a:srcRect/>
          <a:stretch>
            <a:fillRect/>
          </a:stretch>
        </p:blipFill>
        <p:spPr bwMode="auto">
          <a:xfrm>
            <a:off x="565150" y="2057400"/>
            <a:ext cx="8012113" cy="44958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85032"/>
                                        </p:tgtEl>
                                        <p:attrNameLst>
                                          <p:attrName>style.visibility</p:attrName>
                                        </p:attrNameLst>
                                      </p:cBhvr>
                                      <p:to>
                                        <p:strVal val="visible"/>
                                      </p:to>
                                    </p:set>
                                    <p:animEffect transition="in" filter="wipe(down)">
                                      <p:cBhvr>
                                        <p:cTn id="7" dur="500"/>
                                        <p:tgtEl>
                                          <p:spTgt spid="3850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85033"/>
                                        </p:tgtEl>
                                        <p:attrNameLst>
                                          <p:attrName>style.visibility</p:attrName>
                                        </p:attrNameLst>
                                      </p:cBhvr>
                                      <p:to>
                                        <p:strVal val="visible"/>
                                      </p:to>
                                    </p:set>
                                    <p:animEffect transition="in" filter="wipe(right)">
                                      <p:cBhvr>
                                        <p:cTn id="12" dur="500"/>
                                        <p:tgtEl>
                                          <p:spTgt spid="3850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85034"/>
                                        </p:tgtEl>
                                        <p:attrNameLst>
                                          <p:attrName>style.visibility</p:attrName>
                                        </p:attrNameLst>
                                      </p:cBhvr>
                                      <p:to>
                                        <p:strVal val="visible"/>
                                      </p:to>
                                    </p:set>
                                    <p:animEffect transition="in" filter="wipe(up)">
                                      <p:cBhvr>
                                        <p:cTn id="17" dur="500"/>
                                        <p:tgtEl>
                                          <p:spTgt spid="3850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5035"/>
                                        </p:tgtEl>
                                        <p:attrNameLst>
                                          <p:attrName>style.visibility</p:attrName>
                                        </p:attrNameLst>
                                      </p:cBhvr>
                                      <p:to>
                                        <p:strVal val="visible"/>
                                      </p:to>
                                    </p:set>
                                    <p:animEffect transition="in" filter="wipe(left)">
                                      <p:cBhvr>
                                        <p:cTn id="22" dur="500"/>
                                        <p:tgtEl>
                                          <p:spTgt spid="385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0802" name="Picture 2" descr="fig0304a"/>
          <p:cNvPicPr>
            <a:picLocks noChangeAspect="1" noChangeArrowheads="1"/>
          </p:cNvPicPr>
          <p:nvPr/>
        </p:nvPicPr>
        <p:blipFill>
          <a:blip r:embed="rId3" cstate="print"/>
          <a:srcRect/>
          <a:stretch>
            <a:fillRect/>
          </a:stretch>
        </p:blipFill>
        <p:spPr bwMode="auto">
          <a:xfrm>
            <a:off x="565150" y="1752600"/>
            <a:ext cx="8012113" cy="4068763"/>
          </a:xfrm>
          <a:prstGeom prst="rect">
            <a:avLst/>
          </a:prstGeom>
          <a:noFill/>
        </p:spPr>
      </p:pic>
      <p:pic>
        <p:nvPicPr>
          <p:cNvPr id="460803" name="Picture 3" descr="fig0304b"/>
          <p:cNvPicPr>
            <a:picLocks noChangeAspect="1" noChangeArrowheads="1"/>
          </p:cNvPicPr>
          <p:nvPr/>
        </p:nvPicPr>
        <p:blipFill>
          <a:blip r:embed="rId4" cstate="print"/>
          <a:srcRect/>
          <a:stretch>
            <a:fillRect/>
          </a:stretch>
        </p:blipFill>
        <p:spPr bwMode="auto">
          <a:xfrm>
            <a:off x="565150" y="1752600"/>
            <a:ext cx="8012113" cy="4068763"/>
          </a:xfrm>
          <a:prstGeom prst="rect">
            <a:avLst/>
          </a:prstGeom>
          <a:noFill/>
        </p:spPr>
      </p:pic>
      <p:pic>
        <p:nvPicPr>
          <p:cNvPr id="460804" name="Picture 4" descr="fig0304c"/>
          <p:cNvPicPr>
            <a:picLocks noChangeAspect="1" noChangeArrowheads="1"/>
          </p:cNvPicPr>
          <p:nvPr/>
        </p:nvPicPr>
        <p:blipFill>
          <a:blip r:embed="rId5" cstate="print"/>
          <a:srcRect/>
          <a:stretch>
            <a:fillRect/>
          </a:stretch>
        </p:blipFill>
        <p:spPr bwMode="auto">
          <a:xfrm>
            <a:off x="565150" y="1752600"/>
            <a:ext cx="8012113" cy="4068763"/>
          </a:xfrm>
          <a:prstGeom prst="rect">
            <a:avLst/>
          </a:prstGeom>
          <a:noFill/>
        </p:spPr>
      </p:pic>
      <p:pic>
        <p:nvPicPr>
          <p:cNvPr id="460805" name="Picture 5" descr="fig0304d"/>
          <p:cNvPicPr>
            <a:picLocks noChangeAspect="1" noChangeArrowheads="1"/>
          </p:cNvPicPr>
          <p:nvPr/>
        </p:nvPicPr>
        <p:blipFill>
          <a:blip r:embed="rId6" cstate="print"/>
          <a:srcRect/>
          <a:stretch>
            <a:fillRect/>
          </a:stretch>
        </p:blipFill>
        <p:spPr bwMode="auto">
          <a:xfrm>
            <a:off x="565150" y="1752600"/>
            <a:ext cx="8012113" cy="4068763"/>
          </a:xfrm>
          <a:prstGeom prst="rect">
            <a:avLst/>
          </a:prstGeom>
          <a:noFill/>
        </p:spPr>
      </p:pic>
      <p:pic>
        <p:nvPicPr>
          <p:cNvPr id="460806" name="Picture 6" descr="fig0304e"/>
          <p:cNvPicPr>
            <a:picLocks noChangeAspect="1" noChangeArrowheads="1"/>
          </p:cNvPicPr>
          <p:nvPr/>
        </p:nvPicPr>
        <p:blipFill>
          <a:blip r:embed="rId7" cstate="print"/>
          <a:srcRect/>
          <a:stretch>
            <a:fillRect/>
          </a:stretch>
        </p:blipFill>
        <p:spPr bwMode="auto">
          <a:xfrm>
            <a:off x="565150" y="1295400"/>
            <a:ext cx="8012113" cy="4525963"/>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60803"/>
                                        </p:tgtEl>
                                        <p:attrNameLst>
                                          <p:attrName>style.visibility</p:attrName>
                                        </p:attrNameLst>
                                      </p:cBhvr>
                                      <p:to>
                                        <p:strVal val="visible"/>
                                      </p:to>
                                    </p:set>
                                    <p:animEffect transition="in" filter="wipe(down)">
                                      <p:cBhvr>
                                        <p:cTn id="7" dur="500"/>
                                        <p:tgtEl>
                                          <p:spTgt spid="46080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60804"/>
                                        </p:tgtEl>
                                        <p:attrNameLst>
                                          <p:attrName>style.visibility</p:attrName>
                                        </p:attrNameLst>
                                      </p:cBhvr>
                                      <p:to>
                                        <p:strVal val="visible"/>
                                      </p:to>
                                    </p:set>
                                    <p:animEffect transition="in" filter="wipe(right)">
                                      <p:cBhvr>
                                        <p:cTn id="12" dur="500"/>
                                        <p:tgtEl>
                                          <p:spTgt spid="46080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60805"/>
                                        </p:tgtEl>
                                        <p:attrNameLst>
                                          <p:attrName>style.visibility</p:attrName>
                                        </p:attrNameLst>
                                      </p:cBhvr>
                                      <p:to>
                                        <p:strVal val="visible"/>
                                      </p:to>
                                    </p:set>
                                    <p:animEffect transition="in" filter="wipe(up)">
                                      <p:cBhvr>
                                        <p:cTn id="17" dur="500"/>
                                        <p:tgtEl>
                                          <p:spTgt spid="46080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60806"/>
                                        </p:tgtEl>
                                        <p:attrNameLst>
                                          <p:attrName>style.visibility</p:attrName>
                                        </p:attrNameLst>
                                      </p:cBhvr>
                                      <p:to>
                                        <p:strVal val="visible"/>
                                      </p:to>
                                    </p:set>
                                    <p:animEffect transition="in" filter="wipe(left)">
                                      <p:cBhvr>
                                        <p:cTn id="22" dur="500"/>
                                        <p:tgtEl>
                                          <p:spTgt spid="460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a:xfrm>
            <a:off x="2057400" y="457200"/>
            <a:ext cx="7086600" cy="533400"/>
          </a:xfrm>
        </p:spPr>
        <p:txBody>
          <a:bodyPr/>
          <a:lstStyle/>
          <a:p>
            <a:r>
              <a:rPr lang="en-US" altLang="en-US" dirty="0" smtClean="0"/>
              <a:t>SUPPLY</a:t>
            </a:r>
            <a:endParaRPr lang="en-US" altLang="en-US" dirty="0"/>
          </a:p>
        </p:txBody>
      </p:sp>
      <p:sp>
        <p:nvSpPr>
          <p:cNvPr id="208899" name="Rectangle 3"/>
          <p:cNvSpPr>
            <a:spLocks noGrp="1" noChangeArrowheads="1"/>
          </p:cNvSpPr>
          <p:nvPr>
            <p:ph type="body" idx="1"/>
          </p:nvPr>
        </p:nvSpPr>
        <p:spPr>
          <a:xfrm>
            <a:off x="304800" y="990600"/>
            <a:ext cx="8839200" cy="4724400"/>
          </a:xfrm>
        </p:spPr>
        <p:txBody>
          <a:bodyPr/>
          <a:lstStyle/>
          <a:p>
            <a:pPr marL="0" indent="0">
              <a:buNone/>
            </a:pPr>
            <a:r>
              <a:rPr lang="en-US" altLang="en-US" sz="2400" dirty="0" smtClean="0">
                <a:solidFill>
                  <a:schemeClr val="tx1">
                    <a:lumMod val="50000"/>
                    <a:lumOff val="50000"/>
                  </a:schemeClr>
                </a:solidFill>
                <a:latin typeface="Adobe Garamond Pro" pitchFamily="18" charset="0"/>
              </a:rPr>
              <a:t>Supply</a:t>
            </a:r>
            <a:endParaRPr lang="en-US" altLang="en-US" sz="2400" dirty="0">
              <a:solidFill>
                <a:schemeClr val="tx1">
                  <a:lumMod val="50000"/>
                  <a:lumOff val="50000"/>
                </a:schemeClr>
              </a:solidFill>
              <a:latin typeface="Adobe Garamond Pro" pitchFamily="18" charset="0"/>
            </a:endParaRPr>
          </a:p>
          <a:p>
            <a:pPr marL="401638" lvl="1" indent="-4763"/>
            <a:r>
              <a:rPr lang="en-US" altLang="en-US" dirty="0" smtClean="0">
                <a:solidFill>
                  <a:schemeClr val="tx1">
                    <a:lumMod val="50000"/>
                    <a:lumOff val="50000"/>
                  </a:schemeClr>
                </a:solidFill>
                <a:latin typeface="Adobe Garamond Pro" pitchFamily="18" charset="0"/>
              </a:rPr>
              <a:t>The relationship between the quantity supplied of a good and the price of the good when all other influences on selling plans remain the same.</a:t>
            </a:r>
          </a:p>
          <a:p>
            <a:pPr marL="533400" indent="-533400">
              <a:lnSpc>
                <a:spcPct val="90000"/>
              </a:lnSpc>
              <a:buFont typeface="Webdings" pitchFamily="18" charset="2"/>
              <a:buNone/>
            </a:pPr>
            <a:r>
              <a:rPr lang="en-US" altLang="en-US" sz="2400" dirty="0" smtClean="0">
                <a:solidFill>
                  <a:schemeClr val="tx1">
                    <a:lumMod val="50000"/>
                    <a:lumOff val="50000"/>
                  </a:schemeClr>
                </a:solidFill>
                <a:latin typeface="Adobe Garamond Pro" pitchFamily="18" charset="0"/>
              </a:rPr>
              <a:t>Quantity supplied</a:t>
            </a:r>
          </a:p>
          <a:p>
            <a:pPr marL="533400" indent="-533400">
              <a:lnSpc>
                <a:spcPct val="90000"/>
              </a:lnSpc>
              <a:buFont typeface="Webdings" pitchFamily="18" charset="2"/>
              <a:buNone/>
            </a:pPr>
            <a:r>
              <a:rPr lang="en-US" altLang="en-US" sz="2400" b="0" dirty="0">
                <a:solidFill>
                  <a:schemeClr val="tx1">
                    <a:lumMod val="50000"/>
                    <a:lumOff val="50000"/>
                  </a:schemeClr>
                </a:solidFill>
                <a:latin typeface="Adobe Garamond Pro" pitchFamily="18" charset="0"/>
              </a:rPr>
              <a:t>	The amount of a good, service, or resource that people are willing and able to sell during a specified period at a specified price</a:t>
            </a:r>
            <a:r>
              <a:rPr lang="en-US" altLang="en-US" sz="2400" b="0" dirty="0" smtClean="0">
                <a:solidFill>
                  <a:schemeClr val="tx1">
                    <a:lumMod val="50000"/>
                    <a:lumOff val="50000"/>
                  </a:schemeClr>
                </a:solidFill>
                <a:latin typeface="Adobe Garamond Pro" pitchFamily="18" charset="0"/>
              </a:rPr>
              <a:t>.</a:t>
            </a:r>
            <a:endParaRPr lang="en-US" altLang="en-US" sz="2400" b="0" dirty="0">
              <a:solidFill>
                <a:schemeClr val="tx1">
                  <a:lumMod val="50000"/>
                  <a:lumOff val="50000"/>
                </a:schemeClr>
              </a:solidFill>
              <a:latin typeface="Adobe Garamond Pro" pitchFamily="18" charset="0"/>
            </a:endParaRPr>
          </a:p>
          <a:p>
            <a:pPr marL="533400" indent="-533400">
              <a:lnSpc>
                <a:spcPct val="90000"/>
              </a:lnSpc>
              <a:buNone/>
            </a:pPr>
            <a:r>
              <a:rPr lang="en-US" altLang="en-US" sz="2400" dirty="0">
                <a:solidFill>
                  <a:schemeClr val="tx1">
                    <a:lumMod val="50000"/>
                    <a:lumOff val="50000"/>
                  </a:schemeClr>
                </a:solidFill>
                <a:latin typeface="Adobe Garamond Pro" pitchFamily="18" charset="0"/>
              </a:rPr>
              <a:t>The Law of Supply </a:t>
            </a:r>
          </a:p>
          <a:p>
            <a:pPr marL="533400" indent="-533400">
              <a:lnSpc>
                <a:spcPct val="90000"/>
              </a:lnSpc>
              <a:buFont typeface="Webdings" pitchFamily="18" charset="2"/>
              <a:buNone/>
            </a:pPr>
            <a:r>
              <a:rPr lang="en-US" altLang="en-US" sz="2400" b="0" dirty="0">
                <a:solidFill>
                  <a:schemeClr val="tx1">
                    <a:lumMod val="50000"/>
                    <a:lumOff val="50000"/>
                  </a:schemeClr>
                </a:solidFill>
                <a:latin typeface="Adobe Garamond Pro" pitchFamily="18" charset="0"/>
              </a:rPr>
              <a:t>	Other things remaining the </a:t>
            </a:r>
            <a:r>
              <a:rPr lang="en-US" altLang="en-US" sz="2400" b="0" dirty="0" smtClean="0">
                <a:solidFill>
                  <a:schemeClr val="tx1">
                    <a:lumMod val="50000"/>
                    <a:lumOff val="50000"/>
                  </a:schemeClr>
                </a:solidFill>
                <a:latin typeface="Adobe Garamond Pro" pitchFamily="18" charset="0"/>
              </a:rPr>
              <a:t>same (ceteris paribus),</a:t>
            </a:r>
            <a:endParaRPr lang="en-US" altLang="en-US" sz="2400" b="0" dirty="0">
              <a:solidFill>
                <a:schemeClr val="tx1">
                  <a:lumMod val="50000"/>
                  <a:lumOff val="50000"/>
                </a:schemeClr>
              </a:solidFill>
              <a:latin typeface="Adobe Garamond Pro" pitchFamily="18" charset="0"/>
            </a:endParaRPr>
          </a:p>
          <a:p>
            <a:pPr marL="735013" lvl="2" indent="238125">
              <a:lnSpc>
                <a:spcPct val="90000"/>
              </a:lnSpc>
            </a:pPr>
            <a:r>
              <a:rPr lang="en-US" altLang="en-US" dirty="0">
                <a:solidFill>
                  <a:schemeClr val="tx1">
                    <a:lumMod val="50000"/>
                    <a:lumOff val="50000"/>
                  </a:schemeClr>
                </a:solidFill>
                <a:latin typeface="Adobe Garamond Pro" pitchFamily="18" charset="0"/>
              </a:rPr>
              <a:t>If the price of a good rises, the quantity supplied </a:t>
            </a:r>
            <a:r>
              <a:rPr lang="en-US" altLang="en-US" dirty="0" smtClean="0">
                <a:solidFill>
                  <a:schemeClr val="tx1">
                    <a:lumMod val="50000"/>
                    <a:lumOff val="50000"/>
                  </a:schemeClr>
                </a:solidFill>
                <a:latin typeface="Adobe Garamond Pro" pitchFamily="18" charset="0"/>
              </a:rPr>
              <a:t>of </a:t>
            </a:r>
            <a:r>
              <a:rPr lang="en-US" altLang="en-US" dirty="0">
                <a:solidFill>
                  <a:schemeClr val="tx1">
                    <a:lumMod val="50000"/>
                    <a:lumOff val="50000"/>
                  </a:schemeClr>
                </a:solidFill>
                <a:latin typeface="Adobe Garamond Pro" pitchFamily="18" charset="0"/>
              </a:rPr>
              <a:t>that good increases.</a:t>
            </a:r>
          </a:p>
          <a:p>
            <a:pPr marL="735013" lvl="2" indent="238125">
              <a:lnSpc>
                <a:spcPct val="90000"/>
              </a:lnSpc>
              <a:spcBef>
                <a:spcPct val="75000"/>
              </a:spcBef>
            </a:pPr>
            <a:r>
              <a:rPr lang="en-US" altLang="en-US" dirty="0">
                <a:solidFill>
                  <a:schemeClr val="tx1">
                    <a:lumMod val="50000"/>
                    <a:lumOff val="50000"/>
                  </a:schemeClr>
                </a:solidFill>
                <a:latin typeface="Adobe Garamond Pro" pitchFamily="18" charset="0"/>
              </a:rPr>
              <a:t>If the price of a good falls, the quantity supplied of </a:t>
            </a:r>
            <a:r>
              <a:rPr lang="en-US" altLang="en-US" dirty="0" smtClean="0">
                <a:solidFill>
                  <a:schemeClr val="tx1">
                    <a:lumMod val="50000"/>
                    <a:lumOff val="50000"/>
                  </a:schemeClr>
                </a:solidFill>
                <a:latin typeface="Adobe Garamond Pro" pitchFamily="18" charset="0"/>
              </a:rPr>
              <a:t>that </a:t>
            </a:r>
            <a:r>
              <a:rPr lang="en-US" altLang="en-US" dirty="0">
                <a:solidFill>
                  <a:schemeClr val="tx1">
                    <a:lumMod val="50000"/>
                    <a:lumOff val="50000"/>
                  </a:schemeClr>
                </a:solidFill>
                <a:latin typeface="Adobe Garamond Pro" pitchFamily="18" charset="0"/>
              </a:rPr>
              <a:t>good decreases.</a:t>
            </a:r>
          </a:p>
          <a:p>
            <a:pPr marL="533400" indent="-533400">
              <a:lnSpc>
                <a:spcPct val="90000"/>
              </a:lnSpc>
              <a:buFont typeface="Webdings" pitchFamily="18" charset="2"/>
              <a:buNone/>
            </a:pPr>
            <a:endParaRPr lang="en-US" altLang="en-US" sz="2400" dirty="0"/>
          </a:p>
        </p:txBody>
      </p:sp>
    </p:spTree>
  </p:cSld>
  <p:clrMapOvr>
    <a:masterClrMapping/>
  </p:clrMapOvr>
  <p:transition spd="med">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86052" name="Picture 4" descr="fig0305a"/>
          <p:cNvPicPr>
            <a:picLocks noChangeAspect="1" noChangeArrowheads="1"/>
          </p:cNvPicPr>
          <p:nvPr/>
        </p:nvPicPr>
        <p:blipFill>
          <a:blip r:embed="rId3" cstate="print"/>
          <a:srcRect/>
          <a:stretch>
            <a:fillRect/>
          </a:stretch>
        </p:blipFill>
        <p:spPr bwMode="auto">
          <a:xfrm>
            <a:off x="838200" y="1703388"/>
            <a:ext cx="7680325" cy="4926012"/>
          </a:xfrm>
          <a:prstGeom prst="rect">
            <a:avLst/>
          </a:prstGeom>
          <a:noFill/>
        </p:spPr>
      </p:pic>
      <p:pic>
        <p:nvPicPr>
          <p:cNvPr id="386053" name="Picture 5" descr="fig0305b"/>
          <p:cNvPicPr>
            <a:picLocks noChangeAspect="1" noChangeArrowheads="1"/>
          </p:cNvPicPr>
          <p:nvPr/>
        </p:nvPicPr>
        <p:blipFill>
          <a:blip r:embed="rId4" cstate="print"/>
          <a:srcRect/>
          <a:stretch>
            <a:fillRect/>
          </a:stretch>
        </p:blipFill>
        <p:spPr bwMode="auto">
          <a:xfrm>
            <a:off x="838200" y="1703388"/>
            <a:ext cx="7680325" cy="4926012"/>
          </a:xfrm>
          <a:prstGeom prst="rect">
            <a:avLst/>
          </a:prstGeom>
          <a:noFill/>
        </p:spPr>
      </p:pic>
      <p:pic>
        <p:nvPicPr>
          <p:cNvPr id="386054" name="Picture 6" descr="fig0305c"/>
          <p:cNvPicPr>
            <a:picLocks noChangeAspect="1" noChangeArrowheads="1"/>
          </p:cNvPicPr>
          <p:nvPr/>
        </p:nvPicPr>
        <p:blipFill>
          <a:blip r:embed="rId5" cstate="print"/>
          <a:srcRect/>
          <a:stretch>
            <a:fillRect/>
          </a:stretch>
        </p:blipFill>
        <p:spPr bwMode="auto">
          <a:xfrm>
            <a:off x="838200" y="1703388"/>
            <a:ext cx="7680325" cy="4926012"/>
          </a:xfrm>
          <a:prstGeom prst="rect">
            <a:avLst/>
          </a:prstGeom>
          <a:noFill/>
        </p:spPr>
      </p:pic>
      <p:pic>
        <p:nvPicPr>
          <p:cNvPr id="386055" name="Picture 7" descr="fig0305d"/>
          <p:cNvPicPr>
            <a:picLocks noChangeAspect="1" noChangeArrowheads="1"/>
          </p:cNvPicPr>
          <p:nvPr/>
        </p:nvPicPr>
        <p:blipFill>
          <a:blip r:embed="rId6" cstate="print"/>
          <a:srcRect/>
          <a:stretch>
            <a:fillRect/>
          </a:stretch>
        </p:blipFill>
        <p:spPr bwMode="auto">
          <a:xfrm>
            <a:off x="838200" y="1703388"/>
            <a:ext cx="7680325" cy="4926012"/>
          </a:xfrm>
          <a:prstGeom prst="rect">
            <a:avLst/>
          </a:prstGeom>
          <a:noFill/>
        </p:spPr>
      </p:pic>
      <p:pic>
        <p:nvPicPr>
          <p:cNvPr id="386056" name="Picture 8" descr="fig0305e"/>
          <p:cNvPicPr>
            <a:picLocks noChangeAspect="1" noChangeArrowheads="1"/>
          </p:cNvPicPr>
          <p:nvPr/>
        </p:nvPicPr>
        <p:blipFill>
          <a:blip r:embed="rId7" cstate="print"/>
          <a:srcRect/>
          <a:stretch>
            <a:fillRect/>
          </a:stretch>
        </p:blipFill>
        <p:spPr bwMode="auto">
          <a:xfrm>
            <a:off x="838200" y="1703388"/>
            <a:ext cx="7680325" cy="4926012"/>
          </a:xfrm>
          <a:prstGeom prst="rect">
            <a:avLst/>
          </a:prstGeom>
          <a:noFill/>
        </p:spPr>
      </p:pic>
      <p:pic>
        <p:nvPicPr>
          <p:cNvPr id="386057" name="Picture 9" descr="fig0305f"/>
          <p:cNvPicPr>
            <a:picLocks noChangeAspect="1" noChangeArrowheads="1"/>
          </p:cNvPicPr>
          <p:nvPr/>
        </p:nvPicPr>
        <p:blipFill>
          <a:blip r:embed="rId8" cstate="print"/>
          <a:srcRect/>
          <a:stretch>
            <a:fillRect/>
          </a:stretch>
        </p:blipFill>
        <p:spPr bwMode="auto">
          <a:xfrm>
            <a:off x="838200" y="1703388"/>
            <a:ext cx="7680325" cy="4926012"/>
          </a:xfrm>
          <a:prstGeom prst="rect">
            <a:avLst/>
          </a:prstGeom>
          <a:noFill/>
        </p:spPr>
      </p:pic>
      <p:sp>
        <p:nvSpPr>
          <p:cNvPr id="9" name="Rectangle 8"/>
          <p:cNvSpPr/>
          <p:nvPr/>
        </p:nvSpPr>
        <p:spPr>
          <a:xfrm>
            <a:off x="-838200" y="0"/>
            <a:ext cx="9982200" cy="2154436"/>
          </a:xfrm>
          <a:prstGeom prst="rect">
            <a:avLst/>
          </a:prstGeom>
        </p:spPr>
        <p:txBody>
          <a:bodyPr wrap="square">
            <a:spAutoFit/>
          </a:bodyPr>
          <a:lstStyle/>
          <a:p>
            <a:pPr marL="854075" indent="0">
              <a:buFont typeface="Webdings" pitchFamily="18" charset="2"/>
              <a:buNone/>
            </a:pPr>
            <a:r>
              <a:rPr lang="en-US" altLang="en-US" sz="2000" dirty="0" smtClean="0">
                <a:solidFill>
                  <a:schemeClr val="tx1">
                    <a:lumMod val="50000"/>
                    <a:lumOff val="50000"/>
                  </a:schemeClr>
                </a:solidFill>
              </a:rPr>
              <a:t>Supply schedule ~ A </a:t>
            </a:r>
            <a:r>
              <a:rPr lang="en-US" altLang="en-US" sz="2000" dirty="0">
                <a:solidFill>
                  <a:schemeClr val="tx1">
                    <a:lumMod val="50000"/>
                    <a:lumOff val="50000"/>
                  </a:schemeClr>
                </a:solidFill>
              </a:rPr>
              <a:t>list of the quantities supplied at each different price </a:t>
            </a:r>
            <a:r>
              <a:rPr lang="en-US" altLang="en-US" sz="2000" dirty="0" smtClean="0">
                <a:solidFill>
                  <a:schemeClr val="tx1">
                    <a:lumMod val="50000"/>
                    <a:lumOff val="50000"/>
                  </a:schemeClr>
                </a:solidFill>
              </a:rPr>
              <a:t>when </a:t>
            </a:r>
            <a:r>
              <a:rPr lang="en-US" altLang="en-US" sz="2000" dirty="0">
                <a:solidFill>
                  <a:schemeClr val="tx1">
                    <a:lumMod val="50000"/>
                    <a:lumOff val="50000"/>
                  </a:schemeClr>
                </a:solidFill>
              </a:rPr>
              <a:t>all other influences on selling plans remain </a:t>
            </a:r>
            <a:r>
              <a:rPr lang="en-US" altLang="en-US" sz="2000" dirty="0" smtClean="0">
                <a:solidFill>
                  <a:schemeClr val="tx1">
                    <a:lumMod val="50000"/>
                    <a:lumOff val="50000"/>
                  </a:schemeClr>
                </a:solidFill>
              </a:rPr>
              <a:t>the </a:t>
            </a:r>
            <a:r>
              <a:rPr lang="en-US" altLang="en-US" sz="2000" dirty="0">
                <a:solidFill>
                  <a:schemeClr val="tx1">
                    <a:lumMod val="50000"/>
                    <a:lumOff val="50000"/>
                  </a:schemeClr>
                </a:solidFill>
              </a:rPr>
              <a:t>same.</a:t>
            </a:r>
          </a:p>
          <a:p>
            <a:pPr marL="854075" indent="0">
              <a:spcBef>
                <a:spcPct val="50000"/>
              </a:spcBef>
              <a:buFont typeface="Webdings" pitchFamily="18" charset="2"/>
              <a:buNone/>
            </a:pPr>
            <a:r>
              <a:rPr lang="en-US" altLang="en-US" sz="2000" dirty="0" smtClean="0">
                <a:solidFill>
                  <a:schemeClr val="tx1">
                    <a:lumMod val="50000"/>
                    <a:lumOff val="50000"/>
                  </a:schemeClr>
                </a:solidFill>
              </a:rPr>
              <a:t>Supply curve  ~A </a:t>
            </a:r>
            <a:r>
              <a:rPr lang="en-US" altLang="en-US" sz="2000" dirty="0">
                <a:solidFill>
                  <a:schemeClr val="tx1">
                    <a:lumMod val="50000"/>
                    <a:lumOff val="50000"/>
                  </a:schemeClr>
                </a:solidFill>
              </a:rPr>
              <a:t>graph of the relationship between the quantity </a:t>
            </a:r>
            <a:r>
              <a:rPr lang="en-US" altLang="en-US" sz="2000" dirty="0" smtClean="0">
                <a:solidFill>
                  <a:schemeClr val="tx1">
                    <a:lumMod val="50000"/>
                    <a:lumOff val="50000"/>
                  </a:schemeClr>
                </a:solidFill>
              </a:rPr>
              <a:t>supplied </a:t>
            </a:r>
            <a:r>
              <a:rPr lang="en-US" altLang="en-US" sz="2000" dirty="0">
                <a:solidFill>
                  <a:schemeClr val="tx1">
                    <a:lumMod val="50000"/>
                    <a:lumOff val="50000"/>
                  </a:schemeClr>
                </a:solidFill>
              </a:rPr>
              <a:t>and the price of the good when all other influences on </a:t>
            </a:r>
            <a:r>
              <a:rPr lang="en-US" altLang="en-US" sz="2000" dirty="0" smtClean="0">
                <a:solidFill>
                  <a:schemeClr val="tx1">
                    <a:lumMod val="50000"/>
                    <a:lumOff val="50000"/>
                  </a:schemeClr>
                </a:solidFill>
              </a:rPr>
              <a:t>selling </a:t>
            </a:r>
            <a:r>
              <a:rPr lang="en-US" altLang="en-US" sz="2000" dirty="0">
                <a:solidFill>
                  <a:schemeClr val="tx1">
                    <a:lumMod val="50000"/>
                    <a:lumOff val="50000"/>
                  </a:schemeClr>
                </a:solidFill>
              </a:rPr>
              <a:t>plans remain the same</a:t>
            </a:r>
            <a:r>
              <a:rPr lang="en-US" altLang="en-US" sz="1600" dirty="0">
                <a:solidFill>
                  <a:schemeClr val="tx1">
                    <a:lumMod val="50000"/>
                    <a:lumOff val="50000"/>
                  </a:schemeClr>
                </a:solidFill>
              </a:rPr>
              <a:t>.</a:t>
            </a:r>
          </a:p>
          <a:p>
            <a:pPr marL="854075" indent="0">
              <a:spcBef>
                <a:spcPct val="50000"/>
              </a:spcBef>
              <a:buFont typeface="Webdings" pitchFamily="18" charset="2"/>
              <a:buNone/>
            </a:pPr>
            <a:endParaRPr lang="en-US" altLang="en-US" sz="1600" dirty="0">
              <a:solidFill>
                <a:schemeClr val="tx1">
                  <a:lumMod val="50000"/>
                  <a:lumOff val="50000"/>
                </a:schemeClr>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86053"/>
                                        </p:tgtEl>
                                        <p:attrNameLst>
                                          <p:attrName>style.visibility</p:attrName>
                                        </p:attrNameLst>
                                      </p:cBhvr>
                                      <p:to>
                                        <p:strVal val="visible"/>
                                      </p:to>
                                    </p:set>
                                    <p:animEffect transition="in" filter="wipe(left)">
                                      <p:cBhvr>
                                        <p:cTn id="12" dur="500"/>
                                        <p:tgtEl>
                                          <p:spTgt spid="3860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86054"/>
                                        </p:tgtEl>
                                        <p:attrNameLst>
                                          <p:attrName>style.visibility</p:attrName>
                                        </p:attrNameLst>
                                      </p:cBhvr>
                                      <p:to>
                                        <p:strVal val="visible"/>
                                      </p:to>
                                    </p:set>
                                    <p:animEffect transition="in" filter="wipe(left)">
                                      <p:cBhvr>
                                        <p:cTn id="17" dur="500"/>
                                        <p:tgtEl>
                                          <p:spTgt spid="38605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6055"/>
                                        </p:tgtEl>
                                        <p:attrNameLst>
                                          <p:attrName>style.visibility</p:attrName>
                                        </p:attrNameLst>
                                      </p:cBhvr>
                                      <p:to>
                                        <p:strVal val="visible"/>
                                      </p:to>
                                    </p:set>
                                    <p:animEffect transition="in" filter="wipe(left)">
                                      <p:cBhvr>
                                        <p:cTn id="22" dur="500"/>
                                        <p:tgtEl>
                                          <p:spTgt spid="38605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86056"/>
                                        </p:tgtEl>
                                        <p:attrNameLst>
                                          <p:attrName>style.visibility</p:attrName>
                                        </p:attrNameLst>
                                      </p:cBhvr>
                                      <p:to>
                                        <p:strVal val="visible"/>
                                      </p:to>
                                    </p:set>
                                    <p:animEffect transition="in" filter="wipe(left)">
                                      <p:cBhvr>
                                        <p:cTn id="27" dur="500"/>
                                        <p:tgtEl>
                                          <p:spTgt spid="38605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86057"/>
                                        </p:tgtEl>
                                        <p:attrNameLst>
                                          <p:attrName>style.visibility</p:attrName>
                                        </p:attrNameLst>
                                      </p:cBhvr>
                                      <p:to>
                                        <p:strVal val="visible"/>
                                      </p:to>
                                    </p:set>
                                    <p:animEffect transition="in" filter="wipe(down)">
                                      <p:cBhvr>
                                        <p:cTn id="32" dur="500"/>
                                        <p:tgtEl>
                                          <p:spTgt spid="386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9778" name="Picture 2" descr="fig0305a"/>
          <p:cNvPicPr>
            <a:picLocks noChangeAspect="1" noChangeArrowheads="1"/>
          </p:cNvPicPr>
          <p:nvPr/>
        </p:nvPicPr>
        <p:blipFill>
          <a:blip r:embed="rId3" cstate="print"/>
          <a:srcRect/>
          <a:stretch>
            <a:fillRect/>
          </a:stretch>
        </p:blipFill>
        <p:spPr bwMode="auto">
          <a:xfrm>
            <a:off x="838200" y="1371600"/>
            <a:ext cx="7680325" cy="4926013"/>
          </a:xfrm>
          <a:prstGeom prst="rect">
            <a:avLst/>
          </a:prstGeom>
          <a:noFill/>
        </p:spPr>
      </p:pic>
      <p:pic>
        <p:nvPicPr>
          <p:cNvPr id="459779" name="Picture 3" descr="fig0305b"/>
          <p:cNvPicPr>
            <a:picLocks noChangeAspect="1" noChangeArrowheads="1"/>
          </p:cNvPicPr>
          <p:nvPr/>
        </p:nvPicPr>
        <p:blipFill>
          <a:blip r:embed="rId4" cstate="print"/>
          <a:srcRect/>
          <a:stretch>
            <a:fillRect/>
          </a:stretch>
        </p:blipFill>
        <p:spPr bwMode="auto">
          <a:xfrm>
            <a:off x="838200" y="1371600"/>
            <a:ext cx="7680325" cy="4926013"/>
          </a:xfrm>
          <a:prstGeom prst="rect">
            <a:avLst/>
          </a:prstGeom>
          <a:noFill/>
        </p:spPr>
      </p:pic>
      <p:pic>
        <p:nvPicPr>
          <p:cNvPr id="459780" name="Picture 4" descr="fig0305c"/>
          <p:cNvPicPr>
            <a:picLocks noChangeAspect="1" noChangeArrowheads="1"/>
          </p:cNvPicPr>
          <p:nvPr/>
        </p:nvPicPr>
        <p:blipFill>
          <a:blip r:embed="rId5" cstate="print"/>
          <a:srcRect/>
          <a:stretch>
            <a:fillRect/>
          </a:stretch>
        </p:blipFill>
        <p:spPr bwMode="auto">
          <a:xfrm>
            <a:off x="838200" y="1371600"/>
            <a:ext cx="7680325" cy="4926013"/>
          </a:xfrm>
          <a:prstGeom prst="rect">
            <a:avLst/>
          </a:prstGeom>
          <a:noFill/>
        </p:spPr>
      </p:pic>
      <p:pic>
        <p:nvPicPr>
          <p:cNvPr id="459781" name="Picture 5" descr="fig0305d"/>
          <p:cNvPicPr>
            <a:picLocks noChangeAspect="1" noChangeArrowheads="1"/>
          </p:cNvPicPr>
          <p:nvPr/>
        </p:nvPicPr>
        <p:blipFill>
          <a:blip r:embed="rId6" cstate="print"/>
          <a:srcRect/>
          <a:stretch>
            <a:fillRect/>
          </a:stretch>
        </p:blipFill>
        <p:spPr bwMode="auto">
          <a:xfrm>
            <a:off x="838200" y="1371600"/>
            <a:ext cx="7680325" cy="4926013"/>
          </a:xfrm>
          <a:prstGeom prst="rect">
            <a:avLst/>
          </a:prstGeom>
          <a:noFill/>
        </p:spPr>
      </p:pic>
      <p:pic>
        <p:nvPicPr>
          <p:cNvPr id="459782" name="Picture 6" descr="fig0305e"/>
          <p:cNvPicPr>
            <a:picLocks noChangeAspect="1" noChangeArrowheads="1"/>
          </p:cNvPicPr>
          <p:nvPr/>
        </p:nvPicPr>
        <p:blipFill>
          <a:blip r:embed="rId7" cstate="print"/>
          <a:srcRect/>
          <a:stretch>
            <a:fillRect/>
          </a:stretch>
        </p:blipFill>
        <p:spPr bwMode="auto">
          <a:xfrm>
            <a:off x="838200" y="1371600"/>
            <a:ext cx="7680325" cy="4926013"/>
          </a:xfrm>
          <a:prstGeom prst="rect">
            <a:avLst/>
          </a:prstGeom>
          <a:noFill/>
        </p:spPr>
      </p:pic>
      <p:pic>
        <p:nvPicPr>
          <p:cNvPr id="459783" name="Picture 7" descr="fig0305f"/>
          <p:cNvPicPr>
            <a:picLocks noChangeAspect="1" noChangeArrowheads="1"/>
          </p:cNvPicPr>
          <p:nvPr/>
        </p:nvPicPr>
        <p:blipFill>
          <a:blip r:embed="rId8" cstate="print"/>
          <a:srcRect/>
          <a:stretch>
            <a:fillRect/>
          </a:stretch>
        </p:blipFill>
        <p:spPr bwMode="auto">
          <a:xfrm>
            <a:off x="838200" y="1371600"/>
            <a:ext cx="7680325" cy="4926013"/>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9779"/>
                                        </p:tgtEl>
                                        <p:attrNameLst>
                                          <p:attrName>style.visibility</p:attrName>
                                        </p:attrNameLst>
                                      </p:cBhvr>
                                      <p:to>
                                        <p:strVal val="visible"/>
                                      </p:to>
                                    </p:set>
                                    <p:animEffect transition="in" filter="wipe(left)">
                                      <p:cBhvr>
                                        <p:cTn id="7" dur="500"/>
                                        <p:tgtEl>
                                          <p:spTgt spid="4597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9780"/>
                                        </p:tgtEl>
                                        <p:attrNameLst>
                                          <p:attrName>style.visibility</p:attrName>
                                        </p:attrNameLst>
                                      </p:cBhvr>
                                      <p:to>
                                        <p:strVal val="visible"/>
                                      </p:to>
                                    </p:set>
                                    <p:animEffect transition="in" filter="wipe(left)">
                                      <p:cBhvr>
                                        <p:cTn id="12" dur="500"/>
                                        <p:tgtEl>
                                          <p:spTgt spid="45978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59781"/>
                                        </p:tgtEl>
                                        <p:attrNameLst>
                                          <p:attrName>style.visibility</p:attrName>
                                        </p:attrNameLst>
                                      </p:cBhvr>
                                      <p:to>
                                        <p:strVal val="visible"/>
                                      </p:to>
                                    </p:set>
                                    <p:animEffect transition="in" filter="wipe(left)">
                                      <p:cBhvr>
                                        <p:cTn id="17" dur="500"/>
                                        <p:tgtEl>
                                          <p:spTgt spid="4597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59782"/>
                                        </p:tgtEl>
                                        <p:attrNameLst>
                                          <p:attrName>style.visibility</p:attrName>
                                        </p:attrNameLst>
                                      </p:cBhvr>
                                      <p:to>
                                        <p:strVal val="visible"/>
                                      </p:to>
                                    </p:set>
                                    <p:animEffect transition="in" filter="wipe(left)">
                                      <p:cBhvr>
                                        <p:cTn id="22" dur="500"/>
                                        <p:tgtEl>
                                          <p:spTgt spid="45978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59783"/>
                                        </p:tgtEl>
                                        <p:attrNameLst>
                                          <p:attrName>style.visibility</p:attrName>
                                        </p:attrNameLst>
                                      </p:cBhvr>
                                      <p:to>
                                        <p:strVal val="visible"/>
                                      </p:to>
                                    </p:set>
                                    <p:animEffect transition="in" filter="wipe(down)">
                                      <p:cBhvr>
                                        <p:cTn id="27" dur="500"/>
                                        <p:tgtEl>
                                          <p:spTgt spid="459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a:xfrm>
            <a:off x="0" y="228600"/>
            <a:ext cx="4419600" cy="990600"/>
          </a:xfrm>
        </p:spPr>
        <p:txBody>
          <a:bodyPr/>
          <a:lstStyle/>
          <a:p>
            <a:r>
              <a:rPr lang="en-US" altLang="en-US" dirty="0" smtClean="0"/>
              <a:t>INDIVIDUAL VS. </a:t>
            </a:r>
            <a:br>
              <a:rPr lang="en-US" altLang="en-US" dirty="0" smtClean="0"/>
            </a:br>
            <a:r>
              <a:rPr lang="en-US" altLang="en-US" dirty="0" smtClean="0"/>
              <a:t>MARKET SUPPLY</a:t>
            </a:r>
            <a:endParaRPr lang="en-US" altLang="en-US" dirty="0"/>
          </a:p>
        </p:txBody>
      </p:sp>
      <p:pic>
        <p:nvPicPr>
          <p:cNvPr id="507907" name="Picture 3" descr="fig0406a"/>
          <p:cNvPicPr>
            <a:picLocks noChangeAspect="1" noChangeArrowheads="1"/>
          </p:cNvPicPr>
          <p:nvPr/>
        </p:nvPicPr>
        <p:blipFill>
          <a:blip r:embed="rId3" cstate="print"/>
          <a:srcRect/>
          <a:stretch>
            <a:fillRect/>
          </a:stretch>
        </p:blipFill>
        <p:spPr bwMode="auto">
          <a:xfrm>
            <a:off x="1068388" y="1828800"/>
            <a:ext cx="7313612" cy="4865688"/>
          </a:xfrm>
          <a:prstGeom prst="rect">
            <a:avLst/>
          </a:prstGeom>
          <a:noFill/>
        </p:spPr>
      </p:pic>
      <p:pic>
        <p:nvPicPr>
          <p:cNvPr id="507908" name="Picture 4" descr="fig0406b"/>
          <p:cNvPicPr>
            <a:picLocks noChangeAspect="1" noChangeArrowheads="1"/>
          </p:cNvPicPr>
          <p:nvPr/>
        </p:nvPicPr>
        <p:blipFill>
          <a:blip r:embed="rId4" cstate="print"/>
          <a:srcRect/>
          <a:stretch>
            <a:fillRect/>
          </a:stretch>
        </p:blipFill>
        <p:spPr bwMode="auto">
          <a:xfrm>
            <a:off x="1068388" y="1828800"/>
            <a:ext cx="7313612" cy="4865688"/>
          </a:xfrm>
          <a:prstGeom prst="rect">
            <a:avLst/>
          </a:prstGeom>
          <a:noFill/>
        </p:spPr>
      </p:pic>
      <p:pic>
        <p:nvPicPr>
          <p:cNvPr id="507909" name="Picture 5" descr="fig0406c"/>
          <p:cNvPicPr>
            <a:picLocks noChangeAspect="1" noChangeArrowheads="1"/>
          </p:cNvPicPr>
          <p:nvPr/>
        </p:nvPicPr>
        <p:blipFill>
          <a:blip r:embed="rId5" cstate="print"/>
          <a:srcRect/>
          <a:stretch>
            <a:fillRect/>
          </a:stretch>
        </p:blipFill>
        <p:spPr bwMode="auto">
          <a:xfrm>
            <a:off x="1068388" y="1828800"/>
            <a:ext cx="7313612" cy="4865688"/>
          </a:xfrm>
          <a:prstGeom prst="rect">
            <a:avLst/>
          </a:prstGeom>
          <a:noFill/>
        </p:spPr>
      </p:pic>
      <p:pic>
        <p:nvPicPr>
          <p:cNvPr id="507910" name="Picture 6" descr="fig0406d"/>
          <p:cNvPicPr>
            <a:picLocks noChangeAspect="1" noChangeArrowheads="1"/>
          </p:cNvPicPr>
          <p:nvPr/>
        </p:nvPicPr>
        <p:blipFill>
          <a:blip r:embed="rId6" cstate="print"/>
          <a:srcRect/>
          <a:stretch>
            <a:fillRect/>
          </a:stretch>
        </p:blipFill>
        <p:spPr bwMode="auto">
          <a:xfrm>
            <a:off x="1068388" y="1828800"/>
            <a:ext cx="7313612" cy="4865688"/>
          </a:xfrm>
          <a:prstGeom prst="rect">
            <a:avLst/>
          </a:prstGeom>
          <a:noFill/>
        </p:spPr>
      </p:pic>
      <p:pic>
        <p:nvPicPr>
          <p:cNvPr id="507911" name="Picture 7" descr="fig0406e"/>
          <p:cNvPicPr>
            <a:picLocks noChangeAspect="1" noChangeArrowheads="1"/>
          </p:cNvPicPr>
          <p:nvPr/>
        </p:nvPicPr>
        <p:blipFill>
          <a:blip r:embed="rId7" cstate="print"/>
          <a:srcRect/>
          <a:stretch>
            <a:fillRect/>
          </a:stretch>
        </p:blipFill>
        <p:spPr bwMode="auto">
          <a:xfrm>
            <a:off x="1068388" y="1828800"/>
            <a:ext cx="7313612" cy="4865688"/>
          </a:xfrm>
          <a:prstGeom prst="rect">
            <a:avLst/>
          </a:prstGeom>
          <a:noFill/>
        </p:spPr>
      </p:pic>
      <p:pic>
        <p:nvPicPr>
          <p:cNvPr id="507912" name="Picture 8" descr="fig0406f"/>
          <p:cNvPicPr>
            <a:picLocks noChangeAspect="1" noChangeArrowheads="1"/>
          </p:cNvPicPr>
          <p:nvPr/>
        </p:nvPicPr>
        <p:blipFill>
          <a:blip r:embed="rId8" cstate="print"/>
          <a:srcRect/>
          <a:stretch>
            <a:fillRect/>
          </a:stretch>
        </p:blipFill>
        <p:spPr bwMode="auto">
          <a:xfrm>
            <a:off x="1068388" y="1828800"/>
            <a:ext cx="7313612" cy="4865688"/>
          </a:xfrm>
          <a:prstGeom prst="rect">
            <a:avLst/>
          </a:prstGeom>
          <a:noFill/>
        </p:spPr>
      </p:pic>
      <p:pic>
        <p:nvPicPr>
          <p:cNvPr id="507913" name="Picture 9" descr="fig0406g"/>
          <p:cNvPicPr>
            <a:picLocks noChangeAspect="1" noChangeArrowheads="1"/>
          </p:cNvPicPr>
          <p:nvPr/>
        </p:nvPicPr>
        <p:blipFill>
          <a:blip r:embed="rId9" cstate="print"/>
          <a:srcRect/>
          <a:stretch>
            <a:fillRect/>
          </a:stretch>
        </p:blipFill>
        <p:spPr bwMode="auto">
          <a:xfrm>
            <a:off x="1068388" y="1828800"/>
            <a:ext cx="7313612" cy="4865688"/>
          </a:xfrm>
          <a:prstGeom prst="rect">
            <a:avLst/>
          </a:prstGeom>
          <a:noFill/>
        </p:spPr>
      </p:pic>
      <p:pic>
        <p:nvPicPr>
          <p:cNvPr id="507914" name="Picture 10" descr="fig0406h"/>
          <p:cNvPicPr>
            <a:picLocks noChangeAspect="1" noChangeArrowheads="1"/>
          </p:cNvPicPr>
          <p:nvPr/>
        </p:nvPicPr>
        <p:blipFill>
          <a:blip r:embed="rId10" cstate="print"/>
          <a:srcRect/>
          <a:stretch>
            <a:fillRect/>
          </a:stretch>
        </p:blipFill>
        <p:spPr bwMode="auto">
          <a:xfrm>
            <a:off x="1068388" y="1828800"/>
            <a:ext cx="7313612" cy="4865688"/>
          </a:xfrm>
          <a:prstGeom prst="rect">
            <a:avLst/>
          </a:prstGeom>
          <a:noFill/>
        </p:spPr>
      </p:pic>
      <p:sp>
        <p:nvSpPr>
          <p:cNvPr id="11" name="Rectangle 10"/>
          <p:cNvSpPr/>
          <p:nvPr/>
        </p:nvSpPr>
        <p:spPr>
          <a:xfrm>
            <a:off x="4419600" y="0"/>
            <a:ext cx="4724400" cy="3077766"/>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lvl="1"/>
            <a:r>
              <a:rPr lang="en-US" altLang="en-US" sz="2600" b="1" dirty="0" smtClean="0">
                <a:solidFill>
                  <a:schemeClr val="tx1">
                    <a:lumMod val="50000"/>
                    <a:lumOff val="50000"/>
                  </a:schemeClr>
                </a:solidFill>
              </a:rPr>
              <a:t>Market supply </a:t>
            </a:r>
          </a:p>
          <a:p>
            <a:pPr lvl="1"/>
            <a:r>
              <a:rPr lang="en-US" altLang="en-US" dirty="0" smtClean="0">
                <a:solidFill>
                  <a:schemeClr val="tx1">
                    <a:lumMod val="50000"/>
                    <a:lumOff val="50000"/>
                  </a:schemeClr>
                </a:solidFill>
              </a:rPr>
              <a:t>The sum of the supplies of all sellers in a market.</a:t>
            </a:r>
          </a:p>
          <a:p>
            <a:pPr lvl="1"/>
            <a:endParaRPr lang="en-US" altLang="en-US" dirty="0" smtClean="0">
              <a:solidFill>
                <a:schemeClr val="tx1">
                  <a:lumMod val="50000"/>
                  <a:lumOff val="50000"/>
                </a:schemeClr>
              </a:solidFill>
            </a:endParaRPr>
          </a:p>
          <a:p>
            <a:pPr lvl="1"/>
            <a:r>
              <a:rPr lang="en-US" altLang="en-US" dirty="0" smtClean="0">
                <a:solidFill>
                  <a:schemeClr val="tx1">
                    <a:lumMod val="50000"/>
                    <a:lumOff val="50000"/>
                  </a:schemeClr>
                </a:solidFill>
              </a:rPr>
              <a:t>The market supply curve is the horizontal sum of the supply curves of all the sellers in the market.</a:t>
            </a:r>
            <a:endParaRPr lang="en-US" altLang="en-US" dirty="0">
              <a:solidFill>
                <a:schemeClr val="tx1">
                  <a:lumMod val="50000"/>
                  <a:lumOff val="50000"/>
                </a:schemeClr>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07908"/>
                                        </p:tgtEl>
                                        <p:attrNameLst>
                                          <p:attrName>style.visibility</p:attrName>
                                        </p:attrNameLst>
                                      </p:cBhvr>
                                      <p:to>
                                        <p:strVal val="visible"/>
                                      </p:to>
                                    </p:set>
                                    <p:animEffect transition="in" filter="wipe(left)">
                                      <p:cBhvr>
                                        <p:cTn id="7" dur="1000"/>
                                        <p:tgtEl>
                                          <p:spTgt spid="50790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07909"/>
                                        </p:tgtEl>
                                        <p:attrNameLst>
                                          <p:attrName>style.visibility</p:attrName>
                                        </p:attrNameLst>
                                      </p:cBhvr>
                                      <p:to>
                                        <p:strVal val="visible"/>
                                      </p:to>
                                    </p:set>
                                    <p:animEffect transition="in" filter="wipe(left)">
                                      <p:cBhvr>
                                        <p:cTn id="12" dur="1000"/>
                                        <p:tgtEl>
                                          <p:spTgt spid="50790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07910"/>
                                        </p:tgtEl>
                                        <p:attrNameLst>
                                          <p:attrName>style.visibility</p:attrName>
                                        </p:attrNameLst>
                                      </p:cBhvr>
                                      <p:to>
                                        <p:strVal val="visible"/>
                                      </p:to>
                                    </p:set>
                                    <p:animEffect transition="in" filter="wipe(left)">
                                      <p:cBhvr>
                                        <p:cTn id="17" dur="1000"/>
                                        <p:tgtEl>
                                          <p:spTgt spid="5079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07911"/>
                                        </p:tgtEl>
                                        <p:attrNameLst>
                                          <p:attrName>style.visibility</p:attrName>
                                        </p:attrNameLst>
                                      </p:cBhvr>
                                      <p:to>
                                        <p:strVal val="visible"/>
                                      </p:to>
                                    </p:set>
                                    <p:animEffect transition="in" filter="wipe(down)">
                                      <p:cBhvr>
                                        <p:cTn id="22" dur="3000"/>
                                        <p:tgtEl>
                                          <p:spTgt spid="50791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07912"/>
                                        </p:tgtEl>
                                        <p:attrNameLst>
                                          <p:attrName>style.visibility</p:attrName>
                                        </p:attrNameLst>
                                      </p:cBhvr>
                                      <p:to>
                                        <p:strVal val="visible"/>
                                      </p:to>
                                    </p:set>
                                    <p:animEffect transition="in" filter="wipe(left)">
                                      <p:cBhvr>
                                        <p:cTn id="27" dur="1000"/>
                                        <p:tgtEl>
                                          <p:spTgt spid="5079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07913"/>
                                        </p:tgtEl>
                                        <p:attrNameLst>
                                          <p:attrName>style.visibility</p:attrName>
                                        </p:attrNameLst>
                                      </p:cBhvr>
                                      <p:to>
                                        <p:strVal val="visible"/>
                                      </p:to>
                                    </p:set>
                                    <p:animEffect transition="in" filter="wipe(left)">
                                      <p:cBhvr>
                                        <p:cTn id="32" dur="1000"/>
                                        <p:tgtEl>
                                          <p:spTgt spid="5079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07914"/>
                                        </p:tgtEl>
                                        <p:attrNameLst>
                                          <p:attrName>style.visibility</p:attrName>
                                        </p:attrNameLst>
                                      </p:cBhvr>
                                      <p:to>
                                        <p:strVal val="visible"/>
                                      </p:to>
                                    </p:set>
                                    <p:animEffect transition="in" filter="wipe(left)">
                                      <p:cBhvr>
                                        <p:cTn id="37" dur="1000"/>
                                        <p:tgtEl>
                                          <p:spTgt spid="507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08930" name="Picture 2" descr="fig0406a"/>
          <p:cNvPicPr>
            <a:picLocks noChangeAspect="1" noChangeArrowheads="1"/>
          </p:cNvPicPr>
          <p:nvPr/>
        </p:nvPicPr>
        <p:blipFill>
          <a:blip r:embed="rId3" cstate="print"/>
          <a:srcRect/>
          <a:stretch>
            <a:fillRect/>
          </a:stretch>
        </p:blipFill>
        <p:spPr bwMode="auto">
          <a:xfrm>
            <a:off x="228600" y="838200"/>
            <a:ext cx="8305800" cy="5526088"/>
          </a:xfrm>
          <a:prstGeom prst="rect">
            <a:avLst/>
          </a:prstGeom>
          <a:noFill/>
        </p:spPr>
      </p:pic>
      <p:pic>
        <p:nvPicPr>
          <p:cNvPr id="508931" name="Picture 3" descr="fig0406b"/>
          <p:cNvPicPr>
            <a:picLocks noChangeAspect="1" noChangeArrowheads="1"/>
          </p:cNvPicPr>
          <p:nvPr/>
        </p:nvPicPr>
        <p:blipFill>
          <a:blip r:embed="rId4" cstate="print"/>
          <a:srcRect/>
          <a:stretch>
            <a:fillRect/>
          </a:stretch>
        </p:blipFill>
        <p:spPr bwMode="auto">
          <a:xfrm>
            <a:off x="228600" y="838200"/>
            <a:ext cx="8305800" cy="5526088"/>
          </a:xfrm>
          <a:prstGeom prst="rect">
            <a:avLst/>
          </a:prstGeom>
          <a:noFill/>
        </p:spPr>
      </p:pic>
      <p:pic>
        <p:nvPicPr>
          <p:cNvPr id="508932" name="Picture 4" descr="fig0406c"/>
          <p:cNvPicPr>
            <a:picLocks noChangeAspect="1" noChangeArrowheads="1"/>
          </p:cNvPicPr>
          <p:nvPr/>
        </p:nvPicPr>
        <p:blipFill>
          <a:blip r:embed="rId5" cstate="print"/>
          <a:srcRect/>
          <a:stretch>
            <a:fillRect/>
          </a:stretch>
        </p:blipFill>
        <p:spPr bwMode="auto">
          <a:xfrm>
            <a:off x="228600" y="838200"/>
            <a:ext cx="8305800" cy="5526088"/>
          </a:xfrm>
          <a:prstGeom prst="rect">
            <a:avLst/>
          </a:prstGeom>
          <a:noFill/>
        </p:spPr>
      </p:pic>
      <p:pic>
        <p:nvPicPr>
          <p:cNvPr id="508933" name="Picture 5" descr="fig0406d"/>
          <p:cNvPicPr>
            <a:picLocks noChangeAspect="1" noChangeArrowheads="1"/>
          </p:cNvPicPr>
          <p:nvPr/>
        </p:nvPicPr>
        <p:blipFill>
          <a:blip r:embed="rId6" cstate="print"/>
          <a:srcRect/>
          <a:stretch>
            <a:fillRect/>
          </a:stretch>
        </p:blipFill>
        <p:spPr bwMode="auto">
          <a:xfrm>
            <a:off x="228600" y="838200"/>
            <a:ext cx="8305800" cy="5526088"/>
          </a:xfrm>
          <a:prstGeom prst="rect">
            <a:avLst/>
          </a:prstGeom>
          <a:noFill/>
        </p:spPr>
      </p:pic>
      <p:pic>
        <p:nvPicPr>
          <p:cNvPr id="508934" name="Picture 6" descr="fig0406e"/>
          <p:cNvPicPr>
            <a:picLocks noChangeAspect="1" noChangeArrowheads="1"/>
          </p:cNvPicPr>
          <p:nvPr/>
        </p:nvPicPr>
        <p:blipFill>
          <a:blip r:embed="rId7" cstate="print"/>
          <a:srcRect/>
          <a:stretch>
            <a:fillRect/>
          </a:stretch>
        </p:blipFill>
        <p:spPr bwMode="auto">
          <a:xfrm>
            <a:off x="228600" y="838200"/>
            <a:ext cx="8305800" cy="5526088"/>
          </a:xfrm>
          <a:prstGeom prst="rect">
            <a:avLst/>
          </a:prstGeom>
          <a:noFill/>
        </p:spPr>
      </p:pic>
      <p:pic>
        <p:nvPicPr>
          <p:cNvPr id="508935" name="Picture 7" descr="fig0406f"/>
          <p:cNvPicPr>
            <a:picLocks noChangeAspect="1" noChangeArrowheads="1"/>
          </p:cNvPicPr>
          <p:nvPr/>
        </p:nvPicPr>
        <p:blipFill>
          <a:blip r:embed="rId8" cstate="print"/>
          <a:srcRect/>
          <a:stretch>
            <a:fillRect/>
          </a:stretch>
        </p:blipFill>
        <p:spPr bwMode="auto">
          <a:xfrm>
            <a:off x="228600" y="838200"/>
            <a:ext cx="8305800" cy="5526088"/>
          </a:xfrm>
          <a:prstGeom prst="rect">
            <a:avLst/>
          </a:prstGeom>
          <a:noFill/>
        </p:spPr>
      </p:pic>
      <p:pic>
        <p:nvPicPr>
          <p:cNvPr id="508936" name="Picture 8" descr="fig0406g"/>
          <p:cNvPicPr>
            <a:picLocks noChangeAspect="1" noChangeArrowheads="1"/>
          </p:cNvPicPr>
          <p:nvPr/>
        </p:nvPicPr>
        <p:blipFill>
          <a:blip r:embed="rId9" cstate="print"/>
          <a:srcRect/>
          <a:stretch>
            <a:fillRect/>
          </a:stretch>
        </p:blipFill>
        <p:spPr bwMode="auto">
          <a:xfrm>
            <a:off x="228600" y="838200"/>
            <a:ext cx="8305800" cy="5526088"/>
          </a:xfrm>
          <a:prstGeom prst="rect">
            <a:avLst/>
          </a:prstGeom>
          <a:noFill/>
        </p:spPr>
      </p:pic>
      <p:pic>
        <p:nvPicPr>
          <p:cNvPr id="508937" name="Picture 9" descr="fig0406h"/>
          <p:cNvPicPr>
            <a:picLocks noChangeAspect="1" noChangeArrowheads="1"/>
          </p:cNvPicPr>
          <p:nvPr/>
        </p:nvPicPr>
        <p:blipFill>
          <a:blip r:embed="rId10" cstate="print"/>
          <a:srcRect/>
          <a:stretch>
            <a:fillRect/>
          </a:stretch>
        </p:blipFill>
        <p:spPr bwMode="auto">
          <a:xfrm>
            <a:off x="228600" y="838200"/>
            <a:ext cx="8305800" cy="5526088"/>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08931"/>
                                        </p:tgtEl>
                                        <p:attrNameLst>
                                          <p:attrName>style.visibility</p:attrName>
                                        </p:attrNameLst>
                                      </p:cBhvr>
                                      <p:to>
                                        <p:strVal val="visible"/>
                                      </p:to>
                                    </p:set>
                                    <p:animEffect transition="in" filter="wipe(left)">
                                      <p:cBhvr>
                                        <p:cTn id="7" dur="1000"/>
                                        <p:tgtEl>
                                          <p:spTgt spid="5089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08932"/>
                                        </p:tgtEl>
                                        <p:attrNameLst>
                                          <p:attrName>style.visibility</p:attrName>
                                        </p:attrNameLst>
                                      </p:cBhvr>
                                      <p:to>
                                        <p:strVal val="visible"/>
                                      </p:to>
                                    </p:set>
                                    <p:animEffect transition="in" filter="wipe(left)">
                                      <p:cBhvr>
                                        <p:cTn id="12" dur="1000"/>
                                        <p:tgtEl>
                                          <p:spTgt spid="5089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08933"/>
                                        </p:tgtEl>
                                        <p:attrNameLst>
                                          <p:attrName>style.visibility</p:attrName>
                                        </p:attrNameLst>
                                      </p:cBhvr>
                                      <p:to>
                                        <p:strVal val="visible"/>
                                      </p:to>
                                    </p:set>
                                    <p:animEffect transition="in" filter="wipe(left)">
                                      <p:cBhvr>
                                        <p:cTn id="17" dur="1000"/>
                                        <p:tgtEl>
                                          <p:spTgt spid="5089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08934"/>
                                        </p:tgtEl>
                                        <p:attrNameLst>
                                          <p:attrName>style.visibility</p:attrName>
                                        </p:attrNameLst>
                                      </p:cBhvr>
                                      <p:to>
                                        <p:strVal val="visible"/>
                                      </p:to>
                                    </p:set>
                                    <p:animEffect transition="in" filter="wipe(down)">
                                      <p:cBhvr>
                                        <p:cTn id="22" dur="3000"/>
                                        <p:tgtEl>
                                          <p:spTgt spid="50893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08935"/>
                                        </p:tgtEl>
                                        <p:attrNameLst>
                                          <p:attrName>style.visibility</p:attrName>
                                        </p:attrNameLst>
                                      </p:cBhvr>
                                      <p:to>
                                        <p:strVal val="visible"/>
                                      </p:to>
                                    </p:set>
                                    <p:animEffect transition="in" filter="wipe(left)">
                                      <p:cBhvr>
                                        <p:cTn id="27" dur="1000"/>
                                        <p:tgtEl>
                                          <p:spTgt spid="5089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08936"/>
                                        </p:tgtEl>
                                        <p:attrNameLst>
                                          <p:attrName>style.visibility</p:attrName>
                                        </p:attrNameLst>
                                      </p:cBhvr>
                                      <p:to>
                                        <p:strVal val="visible"/>
                                      </p:to>
                                    </p:set>
                                    <p:animEffect transition="in" filter="wipe(left)">
                                      <p:cBhvr>
                                        <p:cTn id="32" dur="1000"/>
                                        <p:tgtEl>
                                          <p:spTgt spid="50893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08937"/>
                                        </p:tgtEl>
                                        <p:attrNameLst>
                                          <p:attrName>style.visibility</p:attrName>
                                        </p:attrNameLst>
                                      </p:cBhvr>
                                      <p:to>
                                        <p:strVal val="visible"/>
                                      </p:to>
                                    </p:set>
                                    <p:animEffect transition="in" filter="wipe(left)">
                                      <p:cBhvr>
                                        <p:cTn id="37" dur="1000"/>
                                        <p:tgtEl>
                                          <p:spTgt spid="508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67619" name="Picture 3" descr="fig0307a"/>
          <p:cNvPicPr>
            <a:picLocks noChangeAspect="1" noChangeArrowheads="1"/>
          </p:cNvPicPr>
          <p:nvPr/>
        </p:nvPicPr>
        <p:blipFill>
          <a:blip r:embed="rId3" cstate="print"/>
          <a:srcRect/>
          <a:stretch>
            <a:fillRect/>
          </a:stretch>
        </p:blipFill>
        <p:spPr bwMode="auto">
          <a:xfrm>
            <a:off x="3581400" y="1676400"/>
            <a:ext cx="4949825" cy="5029200"/>
          </a:xfrm>
          <a:prstGeom prst="rect">
            <a:avLst/>
          </a:prstGeom>
          <a:noFill/>
        </p:spPr>
      </p:pic>
      <p:pic>
        <p:nvPicPr>
          <p:cNvPr id="367620" name="Picture 4" descr="fig0307b"/>
          <p:cNvPicPr>
            <a:picLocks noChangeAspect="1" noChangeArrowheads="1"/>
          </p:cNvPicPr>
          <p:nvPr/>
        </p:nvPicPr>
        <p:blipFill>
          <a:blip r:embed="rId4" cstate="print"/>
          <a:srcRect/>
          <a:stretch>
            <a:fillRect/>
          </a:stretch>
        </p:blipFill>
        <p:spPr bwMode="auto">
          <a:xfrm>
            <a:off x="3581400" y="1676400"/>
            <a:ext cx="4949825" cy="5029200"/>
          </a:xfrm>
          <a:prstGeom prst="rect">
            <a:avLst/>
          </a:prstGeom>
          <a:noFill/>
        </p:spPr>
      </p:pic>
      <p:pic>
        <p:nvPicPr>
          <p:cNvPr id="367621" name="Picture 5" descr="fig0307c"/>
          <p:cNvPicPr>
            <a:picLocks noChangeAspect="1" noChangeArrowheads="1"/>
          </p:cNvPicPr>
          <p:nvPr/>
        </p:nvPicPr>
        <p:blipFill>
          <a:blip r:embed="rId5" cstate="print"/>
          <a:srcRect/>
          <a:stretch>
            <a:fillRect/>
          </a:stretch>
        </p:blipFill>
        <p:spPr bwMode="auto">
          <a:xfrm>
            <a:off x="3581400" y="1676400"/>
            <a:ext cx="4949825" cy="5029200"/>
          </a:xfrm>
          <a:prstGeom prst="rect">
            <a:avLst/>
          </a:prstGeom>
          <a:noFill/>
        </p:spPr>
      </p:pic>
      <p:sp>
        <p:nvSpPr>
          <p:cNvPr id="367624" name="Text Box 8"/>
          <p:cNvSpPr txBox="1">
            <a:spLocks noChangeArrowheads="1"/>
          </p:cNvSpPr>
          <p:nvPr/>
        </p:nvSpPr>
        <p:spPr bwMode="auto">
          <a:xfrm>
            <a:off x="-457200" y="533400"/>
            <a:ext cx="3962400" cy="6740307"/>
          </a:xfrm>
          <a:prstGeom prst="rect">
            <a:avLst/>
          </a:prstGeom>
          <a:noFill/>
          <a:ln w="9525">
            <a:noFill/>
            <a:miter lim="800000"/>
            <a:headEnd/>
            <a:tailEnd/>
          </a:ln>
          <a:effectLst/>
        </p:spPr>
        <p:txBody>
          <a:bodyPr wrap="square">
            <a:spAutoFit/>
          </a:bodyPr>
          <a:lstStyle/>
          <a:p>
            <a:pPr marL="577850" lvl="1">
              <a:buFont typeface="Wingdings" pitchFamily="2" charset="2"/>
              <a:buChar char="ü"/>
            </a:pPr>
            <a:r>
              <a:rPr lang="en-US" altLang="en-US" dirty="0" smtClean="0">
                <a:solidFill>
                  <a:schemeClr val="accent2">
                    <a:lumMod val="75000"/>
                  </a:schemeClr>
                </a:solidFill>
                <a:latin typeface="Adobe Garamond Pro" pitchFamily="18" charset="0"/>
              </a:rPr>
              <a:t>A change in the quantity that suppliers plan to sell when any influence on selling plans other than the price of the good changes.</a:t>
            </a:r>
          </a:p>
          <a:p>
            <a:pPr marL="577850" lvl="1">
              <a:buFont typeface="Wingdings" pitchFamily="2" charset="2"/>
              <a:buChar char="ü"/>
            </a:pPr>
            <a:r>
              <a:rPr lang="en-US" altLang="en-US" dirty="0" smtClean="0">
                <a:solidFill>
                  <a:schemeClr val="accent2">
                    <a:lumMod val="75000"/>
                  </a:schemeClr>
                </a:solidFill>
                <a:latin typeface="Adobe Garamond Pro" pitchFamily="18" charset="0"/>
              </a:rPr>
              <a:t>A change in supply means that there is a new supply schedule and a new supply curve.</a:t>
            </a:r>
          </a:p>
          <a:p>
            <a:pPr marL="577850" lvl="1"/>
            <a:r>
              <a:rPr lang="en-US" altLang="en-US" b="1" dirty="0" smtClean="0">
                <a:solidFill>
                  <a:schemeClr val="accent2">
                    <a:lumMod val="75000"/>
                  </a:schemeClr>
                </a:solidFill>
                <a:latin typeface="Adobe Garamond Pro" pitchFamily="18" charset="0"/>
              </a:rPr>
              <a:t>What Happens?</a:t>
            </a:r>
          </a:p>
          <a:p>
            <a:pPr marL="577850" lvl="1">
              <a:buFont typeface="Wingdings" pitchFamily="2" charset="2"/>
              <a:buChar char="ü"/>
            </a:pPr>
            <a:r>
              <a:rPr lang="en-US" altLang="en-US" dirty="0" smtClean="0">
                <a:solidFill>
                  <a:schemeClr val="accent2">
                    <a:lumMod val="75000"/>
                  </a:schemeClr>
                </a:solidFill>
                <a:latin typeface="Adobe Garamond Pro" pitchFamily="18" charset="0"/>
              </a:rPr>
              <a:t>When supply decreases, the supply curve shifts leftward from </a:t>
            </a:r>
            <a:r>
              <a:rPr lang="en-US" altLang="en-US" i="1" dirty="0" smtClean="0">
                <a:solidFill>
                  <a:schemeClr val="accent2">
                    <a:lumMod val="75000"/>
                  </a:schemeClr>
                </a:solidFill>
                <a:latin typeface="Adobe Garamond Pro" pitchFamily="18" charset="0"/>
              </a:rPr>
              <a:t>S</a:t>
            </a:r>
            <a:r>
              <a:rPr lang="en-US" altLang="en-US" baseline="-25000" dirty="0" smtClean="0">
                <a:solidFill>
                  <a:schemeClr val="accent2">
                    <a:lumMod val="75000"/>
                  </a:schemeClr>
                </a:solidFill>
                <a:latin typeface="Adobe Garamond Pro" pitchFamily="18" charset="0"/>
              </a:rPr>
              <a:t>0</a:t>
            </a:r>
            <a:r>
              <a:rPr lang="en-US" altLang="en-US" dirty="0" smtClean="0">
                <a:solidFill>
                  <a:schemeClr val="accent2">
                    <a:lumMod val="75000"/>
                  </a:schemeClr>
                </a:solidFill>
                <a:latin typeface="Adobe Garamond Pro" pitchFamily="18" charset="0"/>
              </a:rPr>
              <a:t> to </a:t>
            </a:r>
            <a:r>
              <a:rPr lang="en-US" altLang="en-US" i="1" dirty="0" smtClean="0">
                <a:solidFill>
                  <a:schemeClr val="accent2">
                    <a:lumMod val="75000"/>
                  </a:schemeClr>
                </a:solidFill>
                <a:latin typeface="Adobe Garamond Pro" pitchFamily="18" charset="0"/>
              </a:rPr>
              <a:t>S</a:t>
            </a:r>
            <a:r>
              <a:rPr lang="en-US" altLang="en-US" baseline="-25000" dirty="0" smtClean="0">
                <a:solidFill>
                  <a:schemeClr val="accent2">
                    <a:lumMod val="75000"/>
                  </a:schemeClr>
                </a:solidFill>
                <a:latin typeface="Adobe Garamond Pro" pitchFamily="18" charset="0"/>
              </a:rPr>
              <a:t>1</a:t>
            </a:r>
            <a:r>
              <a:rPr lang="en-US" altLang="en-US" dirty="0" smtClean="0">
                <a:solidFill>
                  <a:schemeClr val="accent2">
                    <a:lumMod val="75000"/>
                  </a:schemeClr>
                </a:solidFill>
                <a:latin typeface="Adobe Garamond Pro" pitchFamily="18" charset="0"/>
              </a:rPr>
              <a:t>.</a:t>
            </a:r>
          </a:p>
          <a:p>
            <a:pPr marL="577850" lvl="1">
              <a:buFont typeface="Wingdings" pitchFamily="2" charset="2"/>
              <a:buChar char="ü"/>
            </a:pPr>
            <a:r>
              <a:rPr lang="en-US" altLang="en-US" dirty="0" smtClean="0">
                <a:solidFill>
                  <a:schemeClr val="accent2">
                    <a:lumMod val="75000"/>
                  </a:schemeClr>
                </a:solidFill>
                <a:latin typeface="Adobe Garamond Pro" pitchFamily="18" charset="0"/>
              </a:rPr>
              <a:t>When supply increases, the supply curve shifts rightward from </a:t>
            </a:r>
            <a:r>
              <a:rPr lang="en-US" altLang="en-US" i="1" dirty="0" smtClean="0">
                <a:solidFill>
                  <a:schemeClr val="accent2">
                    <a:lumMod val="75000"/>
                  </a:schemeClr>
                </a:solidFill>
                <a:latin typeface="Adobe Garamond Pro" pitchFamily="18" charset="0"/>
              </a:rPr>
              <a:t>S</a:t>
            </a:r>
            <a:r>
              <a:rPr lang="en-US" altLang="en-US" baseline="-25000" dirty="0" smtClean="0">
                <a:solidFill>
                  <a:schemeClr val="accent2">
                    <a:lumMod val="75000"/>
                  </a:schemeClr>
                </a:solidFill>
                <a:latin typeface="Adobe Garamond Pro" pitchFamily="18" charset="0"/>
              </a:rPr>
              <a:t>0</a:t>
            </a:r>
            <a:r>
              <a:rPr lang="en-US" altLang="en-US" dirty="0" smtClean="0">
                <a:solidFill>
                  <a:schemeClr val="accent2">
                    <a:lumMod val="75000"/>
                  </a:schemeClr>
                </a:solidFill>
                <a:latin typeface="Adobe Garamond Pro" pitchFamily="18" charset="0"/>
              </a:rPr>
              <a:t> to </a:t>
            </a:r>
            <a:r>
              <a:rPr lang="en-US" altLang="en-US" i="1" dirty="0" smtClean="0">
                <a:solidFill>
                  <a:schemeClr val="accent2">
                    <a:lumMod val="75000"/>
                  </a:schemeClr>
                </a:solidFill>
                <a:latin typeface="Adobe Garamond Pro" pitchFamily="18" charset="0"/>
              </a:rPr>
              <a:t>S</a:t>
            </a:r>
            <a:r>
              <a:rPr lang="en-US" altLang="en-US" baseline="-25000" dirty="0" smtClean="0">
                <a:solidFill>
                  <a:schemeClr val="accent2">
                    <a:lumMod val="75000"/>
                  </a:schemeClr>
                </a:solidFill>
                <a:latin typeface="Adobe Garamond Pro" pitchFamily="18" charset="0"/>
              </a:rPr>
              <a:t>2</a:t>
            </a:r>
            <a:r>
              <a:rPr lang="en-US" altLang="en-US" sz="1600" dirty="0" smtClean="0"/>
              <a:t>.</a:t>
            </a:r>
          </a:p>
          <a:p>
            <a:pPr marL="577850" lvl="1"/>
            <a:endParaRPr lang="en-US" altLang="en-US" sz="1600" dirty="0" smtClean="0">
              <a:solidFill>
                <a:schemeClr val="tx1">
                  <a:lumMod val="50000"/>
                  <a:lumOff val="50000"/>
                </a:schemeClr>
              </a:solidFill>
            </a:endParaRPr>
          </a:p>
          <a:p>
            <a:pPr marL="577850" lvl="1"/>
            <a:endParaRPr lang="en-US" altLang="en-US" sz="1600" dirty="0" smtClean="0">
              <a:solidFill>
                <a:schemeClr val="tx1">
                  <a:lumMod val="50000"/>
                  <a:lumOff val="50000"/>
                </a:schemeClr>
              </a:solidFill>
              <a:latin typeface="Charcoal" charset="0"/>
            </a:endParaRPr>
          </a:p>
          <a:p>
            <a:endParaRPr lang="en-US" altLang="en-US" sz="1600" dirty="0">
              <a:solidFill>
                <a:schemeClr val="tx1">
                  <a:lumMod val="50000"/>
                  <a:lumOff val="50000"/>
                </a:schemeClr>
              </a:solidFill>
            </a:endParaRPr>
          </a:p>
        </p:txBody>
      </p:sp>
      <p:sp>
        <p:nvSpPr>
          <p:cNvPr id="367628" name="Rectangle 12"/>
          <p:cNvSpPr>
            <a:spLocks noGrp="1" noChangeArrowheads="1"/>
          </p:cNvSpPr>
          <p:nvPr>
            <p:ph type="title"/>
          </p:nvPr>
        </p:nvSpPr>
        <p:spPr>
          <a:xfrm>
            <a:off x="2057400" y="0"/>
            <a:ext cx="7086600" cy="533400"/>
          </a:xfrm>
        </p:spPr>
        <p:txBody>
          <a:bodyPr/>
          <a:lstStyle/>
          <a:p>
            <a:r>
              <a:rPr lang="en-US" dirty="0" smtClean="0"/>
              <a:t>CHANGES IN SUPPLY</a:t>
            </a:r>
            <a:endParaRPr lang="en-US"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7624">
                                            <p:txEl>
                                              <p:pRg st="0" end="0"/>
                                            </p:txEl>
                                          </p:spTgt>
                                        </p:tgtEl>
                                        <p:attrNameLst>
                                          <p:attrName>style.visibility</p:attrName>
                                        </p:attrNameLst>
                                      </p:cBhvr>
                                      <p:to>
                                        <p:strVal val="visible"/>
                                      </p:to>
                                    </p:set>
                                    <p:animEffect transition="in" filter="blinds(horizontal)">
                                      <p:cBhvr>
                                        <p:cTn id="7" dur="500"/>
                                        <p:tgtEl>
                                          <p:spTgt spid="3676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7624">
                                            <p:txEl>
                                              <p:pRg st="1" end="1"/>
                                            </p:txEl>
                                          </p:spTgt>
                                        </p:tgtEl>
                                        <p:attrNameLst>
                                          <p:attrName>style.visibility</p:attrName>
                                        </p:attrNameLst>
                                      </p:cBhvr>
                                      <p:to>
                                        <p:strVal val="visible"/>
                                      </p:to>
                                    </p:set>
                                    <p:animEffect transition="in" filter="blinds(horizontal)">
                                      <p:cBhvr>
                                        <p:cTn id="12" dur="500"/>
                                        <p:tgtEl>
                                          <p:spTgt spid="3676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7624">
                                            <p:txEl>
                                              <p:pRg st="2" end="2"/>
                                            </p:txEl>
                                          </p:spTgt>
                                        </p:tgtEl>
                                        <p:attrNameLst>
                                          <p:attrName>style.visibility</p:attrName>
                                        </p:attrNameLst>
                                      </p:cBhvr>
                                      <p:to>
                                        <p:strVal val="visible"/>
                                      </p:to>
                                    </p:set>
                                    <p:animEffect transition="in" filter="blinds(horizontal)">
                                      <p:cBhvr>
                                        <p:cTn id="17" dur="500"/>
                                        <p:tgtEl>
                                          <p:spTgt spid="36762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7624">
                                            <p:txEl>
                                              <p:pRg st="3" end="3"/>
                                            </p:txEl>
                                          </p:spTgt>
                                        </p:tgtEl>
                                        <p:attrNameLst>
                                          <p:attrName>style.visibility</p:attrName>
                                        </p:attrNameLst>
                                      </p:cBhvr>
                                      <p:to>
                                        <p:strVal val="visible"/>
                                      </p:to>
                                    </p:set>
                                    <p:animEffect transition="in" filter="blinds(horizontal)">
                                      <p:cBhvr>
                                        <p:cTn id="22" dur="500"/>
                                        <p:tgtEl>
                                          <p:spTgt spid="36762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67624">
                                            <p:txEl>
                                              <p:pRg st="4" end="4"/>
                                            </p:txEl>
                                          </p:spTgt>
                                        </p:tgtEl>
                                        <p:attrNameLst>
                                          <p:attrName>style.visibility</p:attrName>
                                        </p:attrNameLst>
                                      </p:cBhvr>
                                      <p:to>
                                        <p:strVal val="visible"/>
                                      </p:to>
                                    </p:set>
                                    <p:animEffect transition="in" filter="blinds(horizontal)">
                                      <p:cBhvr>
                                        <p:cTn id="27" dur="500"/>
                                        <p:tgtEl>
                                          <p:spTgt spid="36762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367620"/>
                                        </p:tgtEl>
                                        <p:attrNameLst>
                                          <p:attrName>style.visibility</p:attrName>
                                        </p:attrNameLst>
                                      </p:cBhvr>
                                      <p:to>
                                        <p:strVal val="visible"/>
                                      </p:to>
                                    </p:set>
                                    <p:animEffect transition="in" filter="wipe(right)">
                                      <p:cBhvr>
                                        <p:cTn id="32" dur="500"/>
                                        <p:tgtEl>
                                          <p:spTgt spid="36762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67621"/>
                                        </p:tgtEl>
                                        <p:attrNameLst>
                                          <p:attrName>style.visibility</p:attrName>
                                        </p:attrNameLst>
                                      </p:cBhvr>
                                      <p:to>
                                        <p:strVal val="visible"/>
                                      </p:to>
                                    </p:set>
                                    <p:animEffect transition="in" filter="wipe(left)">
                                      <p:cBhvr>
                                        <p:cTn id="37" dur="500"/>
                                        <p:tgtEl>
                                          <p:spTgt spid="3676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24"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7730" name="Picture 2" descr="fig0307a"/>
          <p:cNvPicPr>
            <a:picLocks noChangeAspect="1" noChangeArrowheads="1"/>
          </p:cNvPicPr>
          <p:nvPr/>
        </p:nvPicPr>
        <p:blipFill>
          <a:blip r:embed="rId3" cstate="print"/>
          <a:srcRect/>
          <a:stretch>
            <a:fillRect/>
          </a:stretch>
        </p:blipFill>
        <p:spPr bwMode="auto">
          <a:xfrm>
            <a:off x="1981200" y="533400"/>
            <a:ext cx="5775325" cy="5867400"/>
          </a:xfrm>
          <a:prstGeom prst="rect">
            <a:avLst/>
          </a:prstGeom>
          <a:noFill/>
        </p:spPr>
      </p:pic>
      <p:pic>
        <p:nvPicPr>
          <p:cNvPr id="457731" name="Picture 3" descr="fig0307b"/>
          <p:cNvPicPr>
            <a:picLocks noChangeAspect="1" noChangeArrowheads="1"/>
          </p:cNvPicPr>
          <p:nvPr/>
        </p:nvPicPr>
        <p:blipFill>
          <a:blip r:embed="rId4" cstate="print"/>
          <a:srcRect/>
          <a:stretch>
            <a:fillRect/>
          </a:stretch>
        </p:blipFill>
        <p:spPr bwMode="auto">
          <a:xfrm>
            <a:off x="1981200" y="533400"/>
            <a:ext cx="5775325" cy="5867400"/>
          </a:xfrm>
          <a:prstGeom prst="rect">
            <a:avLst/>
          </a:prstGeom>
          <a:noFill/>
        </p:spPr>
      </p:pic>
      <p:pic>
        <p:nvPicPr>
          <p:cNvPr id="457732" name="Picture 4" descr="fig0307c"/>
          <p:cNvPicPr>
            <a:picLocks noChangeAspect="1" noChangeArrowheads="1"/>
          </p:cNvPicPr>
          <p:nvPr/>
        </p:nvPicPr>
        <p:blipFill>
          <a:blip r:embed="rId5" cstate="print"/>
          <a:srcRect/>
          <a:stretch>
            <a:fillRect/>
          </a:stretch>
        </p:blipFill>
        <p:spPr bwMode="auto">
          <a:xfrm>
            <a:off x="1981200" y="533400"/>
            <a:ext cx="5775325" cy="58674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57731"/>
                                        </p:tgtEl>
                                        <p:attrNameLst>
                                          <p:attrName>style.visibility</p:attrName>
                                        </p:attrNameLst>
                                      </p:cBhvr>
                                      <p:to>
                                        <p:strVal val="visible"/>
                                      </p:to>
                                    </p:set>
                                    <p:animEffect transition="in" filter="wipe(right)">
                                      <p:cBhvr>
                                        <p:cTn id="7" dur="500"/>
                                        <p:tgtEl>
                                          <p:spTgt spid="4577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7732"/>
                                        </p:tgtEl>
                                        <p:attrNameLst>
                                          <p:attrName>style.visibility</p:attrName>
                                        </p:attrNameLst>
                                      </p:cBhvr>
                                      <p:to>
                                        <p:strVal val="visible"/>
                                      </p:to>
                                    </p:set>
                                    <p:animEffect transition="in" filter="wipe(left)">
                                      <p:cBhvr>
                                        <p:cTn id="12" dur="500"/>
                                        <p:tgtEl>
                                          <p:spTgt spid="457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a:xfrm>
            <a:off x="0" y="0"/>
            <a:ext cx="7086600" cy="533400"/>
          </a:xfrm>
        </p:spPr>
        <p:txBody>
          <a:bodyPr/>
          <a:lstStyle/>
          <a:p>
            <a:r>
              <a:rPr lang="en-US" altLang="en-US" dirty="0" smtClean="0"/>
              <a:t>What will cause a change in supply?</a:t>
            </a:r>
            <a:endParaRPr lang="en-US" altLang="en-US" dirty="0"/>
          </a:p>
        </p:txBody>
      </p:sp>
      <p:sp>
        <p:nvSpPr>
          <p:cNvPr id="218115" name="Rectangle 3"/>
          <p:cNvSpPr>
            <a:spLocks noGrp="1" noChangeArrowheads="1"/>
          </p:cNvSpPr>
          <p:nvPr>
            <p:ph type="body" idx="1"/>
          </p:nvPr>
        </p:nvSpPr>
        <p:spPr>
          <a:xfrm>
            <a:off x="381000" y="914400"/>
            <a:ext cx="8229600" cy="4289425"/>
          </a:xfrm>
        </p:spPr>
        <p:txBody>
          <a:bodyPr/>
          <a:lstStyle/>
          <a:p>
            <a:pPr marL="0" indent="0">
              <a:buFont typeface="Webdings" pitchFamily="18" charset="2"/>
              <a:buNone/>
            </a:pPr>
            <a:r>
              <a:rPr lang="en-US" altLang="en-US" sz="2400" b="0" dirty="0">
                <a:solidFill>
                  <a:schemeClr val="tx1"/>
                </a:solidFill>
              </a:rPr>
              <a:t>The main influences on selling plans that change supply </a:t>
            </a:r>
            <a:r>
              <a:rPr lang="en-US" altLang="en-US" sz="2400" b="0" dirty="0" smtClean="0">
                <a:solidFill>
                  <a:schemeClr val="tx1"/>
                </a:solidFill>
              </a:rPr>
              <a:t>are: </a:t>
            </a:r>
            <a:endParaRPr lang="en-US" altLang="en-US" sz="2400" b="0" dirty="0">
              <a:solidFill>
                <a:schemeClr val="tx1"/>
              </a:solidFill>
            </a:endParaRPr>
          </a:p>
          <a:p>
            <a:pPr marL="1371600" lvl="2" indent="-457200">
              <a:lnSpc>
                <a:spcPct val="125000"/>
              </a:lnSpc>
              <a:buFont typeface="+mj-lt"/>
              <a:buAutoNum type="arabicPeriod"/>
            </a:pPr>
            <a:r>
              <a:rPr lang="en-US" altLang="en-US" smtClean="0"/>
              <a:t>Prices </a:t>
            </a:r>
            <a:r>
              <a:rPr lang="en-US" altLang="en-US" dirty="0"/>
              <a:t>of resources and other </a:t>
            </a:r>
            <a:r>
              <a:rPr lang="en-US" altLang="en-US" dirty="0" smtClean="0"/>
              <a:t>inputs</a:t>
            </a:r>
            <a:endParaRPr lang="en-US" altLang="en-US" dirty="0"/>
          </a:p>
          <a:p>
            <a:pPr marL="1371600" lvl="2" indent="-457200">
              <a:lnSpc>
                <a:spcPct val="125000"/>
              </a:lnSpc>
              <a:buFont typeface="+mj-lt"/>
              <a:buAutoNum type="arabicPeriod"/>
            </a:pPr>
            <a:r>
              <a:rPr lang="en-US" altLang="en-US" dirty="0"/>
              <a:t>Expectations</a:t>
            </a:r>
          </a:p>
          <a:p>
            <a:pPr marL="1371600" lvl="2" indent="-457200">
              <a:lnSpc>
                <a:spcPct val="125000"/>
              </a:lnSpc>
              <a:buFont typeface="+mj-lt"/>
              <a:buAutoNum type="arabicPeriod"/>
            </a:pPr>
            <a:r>
              <a:rPr lang="en-US" altLang="en-US" dirty="0"/>
              <a:t>Number of sellers</a:t>
            </a:r>
          </a:p>
          <a:p>
            <a:pPr marL="1371600" lvl="2" indent="-457200">
              <a:lnSpc>
                <a:spcPct val="125000"/>
              </a:lnSpc>
              <a:buFont typeface="+mj-lt"/>
              <a:buAutoNum type="arabicPeriod"/>
            </a:pPr>
            <a:r>
              <a:rPr lang="en-US" altLang="en-US" dirty="0"/>
              <a:t>Productivity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8115">
                                            <p:txEl>
                                              <p:pRg st="0" end="0"/>
                                            </p:txEl>
                                          </p:spTgt>
                                        </p:tgtEl>
                                        <p:attrNameLst>
                                          <p:attrName>style.visibility</p:attrName>
                                        </p:attrNameLst>
                                      </p:cBhvr>
                                      <p:to>
                                        <p:strVal val="visible"/>
                                      </p:to>
                                    </p:set>
                                    <p:animEffect transition="in" filter="wipe(left)">
                                      <p:cBhvr>
                                        <p:cTn id="7" dur="500"/>
                                        <p:tgtEl>
                                          <p:spTgt spid="218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8115">
                                            <p:txEl>
                                              <p:pRg st="1" end="1"/>
                                            </p:txEl>
                                          </p:spTgt>
                                        </p:tgtEl>
                                        <p:attrNameLst>
                                          <p:attrName>style.visibility</p:attrName>
                                        </p:attrNameLst>
                                      </p:cBhvr>
                                      <p:to>
                                        <p:strVal val="visible"/>
                                      </p:to>
                                    </p:set>
                                    <p:animEffect transition="in" filter="wipe(left)">
                                      <p:cBhvr>
                                        <p:cTn id="12" dur="500"/>
                                        <p:tgtEl>
                                          <p:spTgt spid="218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18115">
                                            <p:txEl>
                                              <p:pRg st="2" end="2"/>
                                            </p:txEl>
                                          </p:spTgt>
                                        </p:tgtEl>
                                        <p:attrNameLst>
                                          <p:attrName>style.visibility</p:attrName>
                                        </p:attrNameLst>
                                      </p:cBhvr>
                                      <p:to>
                                        <p:strVal val="visible"/>
                                      </p:to>
                                    </p:set>
                                    <p:animEffect transition="in" filter="wipe(left)">
                                      <p:cBhvr>
                                        <p:cTn id="17" dur="500"/>
                                        <p:tgtEl>
                                          <p:spTgt spid="218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8115">
                                            <p:txEl>
                                              <p:pRg st="3" end="3"/>
                                            </p:txEl>
                                          </p:spTgt>
                                        </p:tgtEl>
                                        <p:attrNameLst>
                                          <p:attrName>style.visibility</p:attrName>
                                        </p:attrNameLst>
                                      </p:cBhvr>
                                      <p:to>
                                        <p:strVal val="visible"/>
                                      </p:to>
                                    </p:set>
                                    <p:animEffect transition="in" filter="wipe(left)">
                                      <p:cBhvr>
                                        <p:cTn id="22" dur="500"/>
                                        <p:tgtEl>
                                          <p:spTgt spid="2181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18115">
                                            <p:txEl>
                                              <p:pRg st="4" end="4"/>
                                            </p:txEl>
                                          </p:spTgt>
                                        </p:tgtEl>
                                        <p:attrNameLst>
                                          <p:attrName>style.visibility</p:attrName>
                                        </p:attrNameLst>
                                      </p:cBhvr>
                                      <p:to>
                                        <p:strVal val="visible"/>
                                      </p:to>
                                    </p:set>
                                    <p:animEffect transition="in" filter="wipe(left)">
                                      <p:cBhvr>
                                        <p:cTn id="27" dur="500"/>
                                        <p:tgtEl>
                                          <p:spTgt spid="2181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5" grpId="0" build="p" bldLvl="3"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83" name="Rectangle 3075"/>
          <p:cNvSpPr>
            <a:spLocks noGrp="1" noChangeArrowheads="1"/>
          </p:cNvSpPr>
          <p:nvPr>
            <p:ph type="body" idx="1"/>
          </p:nvPr>
        </p:nvSpPr>
        <p:spPr>
          <a:xfrm>
            <a:off x="228600" y="609600"/>
            <a:ext cx="8915400" cy="5280025"/>
          </a:xfrm>
        </p:spPr>
        <p:txBody>
          <a:bodyPr/>
          <a:lstStyle/>
          <a:p>
            <a:pPr marL="0" indent="0">
              <a:buNone/>
            </a:pPr>
            <a:r>
              <a:rPr lang="en-US" altLang="en-US" sz="2000" b="0" dirty="0" smtClean="0">
                <a:solidFill>
                  <a:schemeClr val="tx1"/>
                </a:solidFill>
                <a:latin typeface="Adobe Garamond Pro Bold" pitchFamily="18" charset="0"/>
              </a:rPr>
              <a:t>What is the law of demand?</a:t>
            </a:r>
          </a:p>
          <a:p>
            <a:pPr marL="0" indent="0"/>
            <a:r>
              <a:rPr lang="en-US" sz="2000" b="0" dirty="0" smtClean="0">
                <a:solidFill>
                  <a:schemeClr val="tx1">
                    <a:lumMod val="50000"/>
                    <a:lumOff val="50000"/>
                  </a:schemeClr>
                </a:solidFill>
                <a:latin typeface="Adobe Garamond Pro Bold" pitchFamily="18" charset="0"/>
              </a:rPr>
              <a:t>As the price of a product increases, consumers buy less of a product</a:t>
            </a:r>
          </a:p>
          <a:p>
            <a:pPr marL="0" indent="0"/>
            <a:r>
              <a:rPr lang="en-US" sz="2000" b="0" dirty="0" smtClean="0">
                <a:solidFill>
                  <a:schemeClr val="tx1">
                    <a:lumMod val="50000"/>
                    <a:lumOff val="50000"/>
                  </a:schemeClr>
                </a:solidFill>
                <a:latin typeface="Adobe Garamond Pro Bold" pitchFamily="18" charset="0"/>
              </a:rPr>
              <a:t>As the price of a product decreases, consumers buy more of a product </a:t>
            </a:r>
          </a:p>
          <a:p>
            <a:pPr marL="0" indent="0">
              <a:buNone/>
            </a:pPr>
            <a:endParaRPr lang="en-US" sz="2000" b="0" dirty="0" smtClean="0">
              <a:solidFill>
                <a:schemeClr val="tx1">
                  <a:lumMod val="50000"/>
                  <a:lumOff val="50000"/>
                </a:schemeClr>
              </a:solidFill>
              <a:latin typeface="Adobe Garamond Pro Bold" pitchFamily="18" charset="0"/>
            </a:endParaRPr>
          </a:p>
          <a:p>
            <a:pPr marL="0" indent="0">
              <a:buNone/>
            </a:pPr>
            <a:endParaRPr lang="en-US" altLang="en-US" sz="2000" b="0" dirty="0" smtClean="0">
              <a:solidFill>
                <a:schemeClr val="tx1">
                  <a:lumMod val="50000"/>
                  <a:lumOff val="50000"/>
                </a:schemeClr>
              </a:solidFill>
              <a:latin typeface="Adobe Garamond Pro Bold" pitchFamily="18" charset="0"/>
            </a:endParaRPr>
          </a:p>
          <a:p>
            <a:pPr marL="0" indent="0">
              <a:buNone/>
            </a:pPr>
            <a:endParaRPr lang="en-US" altLang="en-US" sz="2000" b="0" dirty="0" smtClean="0">
              <a:solidFill>
                <a:schemeClr val="tx1">
                  <a:lumMod val="50000"/>
                  <a:lumOff val="50000"/>
                </a:schemeClr>
              </a:solidFill>
              <a:latin typeface="Adobe Garamond Pro Bold" pitchFamily="18" charset="0"/>
            </a:endParaRPr>
          </a:p>
          <a:p>
            <a:pPr marL="0" indent="0">
              <a:buNone/>
            </a:pPr>
            <a:endParaRPr lang="en-US" altLang="en-US" sz="2000" b="0" dirty="0" smtClean="0">
              <a:solidFill>
                <a:schemeClr val="tx1">
                  <a:lumMod val="50000"/>
                  <a:lumOff val="50000"/>
                </a:schemeClr>
              </a:solidFill>
              <a:latin typeface="Adobe Garamond Pro Bold" pitchFamily="18" charset="0"/>
            </a:endParaRPr>
          </a:p>
          <a:p>
            <a:pPr marL="0" indent="0">
              <a:buNone/>
            </a:pPr>
            <a:endParaRPr lang="en-US" altLang="en-US" sz="2000" b="0" dirty="0" smtClean="0">
              <a:solidFill>
                <a:schemeClr val="tx1">
                  <a:lumMod val="50000"/>
                  <a:lumOff val="50000"/>
                </a:schemeClr>
              </a:solidFill>
              <a:latin typeface="Adobe Garamond Pro Bold" pitchFamily="18" charset="0"/>
            </a:endParaRPr>
          </a:p>
          <a:p>
            <a:pPr marL="0" indent="0">
              <a:buNone/>
            </a:pPr>
            <a:r>
              <a:rPr lang="en-US" sz="2000" dirty="0" smtClean="0">
                <a:solidFill>
                  <a:schemeClr val="tx1"/>
                </a:solidFill>
                <a:latin typeface="Adobe Garamond Pro Bold" pitchFamily="18" charset="0"/>
              </a:rPr>
              <a:t>What do you need to have demand?</a:t>
            </a:r>
          </a:p>
          <a:p>
            <a:pPr marL="0" indent="0">
              <a:buNone/>
            </a:pPr>
            <a:r>
              <a:rPr lang="en-US" sz="2000" b="0" dirty="0" smtClean="0">
                <a:solidFill>
                  <a:schemeClr val="tx1">
                    <a:lumMod val="50000"/>
                    <a:lumOff val="50000"/>
                  </a:schemeClr>
                </a:solidFill>
                <a:latin typeface="Adobe Garamond Pro Bold" pitchFamily="18" charset="0"/>
              </a:rPr>
              <a:t>WILLING + ABLE = DEMAND</a:t>
            </a:r>
          </a:p>
          <a:p>
            <a:pPr marL="0" indent="0">
              <a:buNone/>
            </a:pPr>
            <a:endParaRPr lang="en-US" sz="2000" b="0" dirty="0" smtClean="0">
              <a:solidFill>
                <a:schemeClr val="tx1">
                  <a:lumMod val="50000"/>
                  <a:lumOff val="50000"/>
                </a:schemeClr>
              </a:solidFill>
              <a:latin typeface="Adobe Garamond Pro Bold" pitchFamily="18" charset="0"/>
            </a:endParaRPr>
          </a:p>
          <a:p>
            <a:pPr>
              <a:buNone/>
              <a:defRPr/>
            </a:pPr>
            <a:r>
              <a:rPr lang="en-US" sz="2000" dirty="0" smtClean="0">
                <a:solidFill>
                  <a:schemeClr val="tx1"/>
                </a:solidFill>
                <a:latin typeface="Adobe Garamond Pro Bold" pitchFamily="18" charset="0"/>
              </a:rPr>
              <a:t>Quantity Demanded vs. Demand</a:t>
            </a:r>
          </a:p>
          <a:p>
            <a:pPr>
              <a:buNone/>
              <a:defRPr/>
            </a:pPr>
            <a:r>
              <a:rPr lang="en-US" sz="2000" b="0" dirty="0" smtClean="0">
                <a:solidFill>
                  <a:schemeClr val="tx1">
                    <a:lumMod val="50000"/>
                    <a:lumOff val="50000"/>
                  </a:schemeClr>
                </a:solidFill>
                <a:latin typeface="Adobe Garamond Pro Bold" pitchFamily="18" charset="0"/>
              </a:rPr>
              <a:t>Quantity Demanded is the amount of a good or service people are willing and able to buy at a particular </a:t>
            </a:r>
            <a:r>
              <a:rPr lang="en-US" sz="2000" b="0" dirty="0" smtClean="0">
                <a:solidFill>
                  <a:schemeClr val="tx1">
                    <a:lumMod val="50000"/>
                    <a:lumOff val="50000"/>
                  </a:schemeClr>
                </a:solidFill>
                <a:effectLst>
                  <a:outerShdw blurRad="38100" dist="38100" dir="2700000" algn="tl">
                    <a:srgbClr val="000000">
                      <a:alpha val="43137"/>
                    </a:srgbClr>
                  </a:outerShdw>
                </a:effectLst>
                <a:latin typeface="Adobe Garamond Pro Bold" pitchFamily="18" charset="0"/>
              </a:rPr>
              <a:t>PRICE</a:t>
            </a:r>
            <a:r>
              <a:rPr lang="en-US" sz="2000" b="0" dirty="0" smtClean="0">
                <a:solidFill>
                  <a:schemeClr val="tx1">
                    <a:lumMod val="50000"/>
                    <a:lumOff val="50000"/>
                  </a:schemeClr>
                </a:solidFill>
                <a:latin typeface="Adobe Garamond Pro Bold" pitchFamily="18" charset="0"/>
              </a:rPr>
              <a:t> other things being equal. </a:t>
            </a:r>
          </a:p>
          <a:p>
            <a:pPr>
              <a:buNone/>
              <a:defRPr/>
            </a:pPr>
            <a:r>
              <a:rPr lang="en-US" sz="2000" b="0" dirty="0" smtClean="0">
                <a:solidFill>
                  <a:schemeClr val="tx1">
                    <a:lumMod val="50000"/>
                    <a:lumOff val="50000"/>
                  </a:schemeClr>
                </a:solidFill>
                <a:latin typeface="Adobe Garamond Pro Bold" pitchFamily="18" charset="0"/>
              </a:rPr>
              <a:t>Demand is the entire schedule.  It represents the amount people are willing and able to buy at all price levels.  This will change when something other than PRICE impacts consumer demand. </a:t>
            </a:r>
            <a:endParaRPr lang="en-US" sz="1800" b="0" dirty="0" smtClean="0">
              <a:solidFill>
                <a:schemeClr val="tx1">
                  <a:lumMod val="50000"/>
                  <a:lumOff val="50000"/>
                </a:schemeClr>
              </a:solidFill>
              <a:latin typeface="Adobe Garamond Pro Bold" pitchFamily="18" charset="0"/>
            </a:endParaRPr>
          </a:p>
          <a:p>
            <a:pPr marL="0" indent="0">
              <a:buNone/>
            </a:pPr>
            <a:endParaRPr lang="en-US" altLang="en-US" sz="2000" dirty="0" smtClean="0">
              <a:solidFill>
                <a:srgbClr val="FF0000"/>
              </a:solidFill>
            </a:endParaRPr>
          </a:p>
        </p:txBody>
      </p:sp>
      <p:sp>
        <p:nvSpPr>
          <p:cNvPr id="4" name="Title 3"/>
          <p:cNvSpPr>
            <a:spLocks noGrp="1"/>
          </p:cNvSpPr>
          <p:nvPr>
            <p:ph type="title"/>
          </p:nvPr>
        </p:nvSpPr>
        <p:spPr>
          <a:xfrm>
            <a:off x="2057400" y="0"/>
            <a:ext cx="7086600" cy="533400"/>
          </a:xfrm>
        </p:spPr>
        <p:txBody>
          <a:bodyPr/>
          <a:lstStyle/>
          <a:p>
            <a:r>
              <a:rPr lang="en-US" dirty="0" smtClean="0"/>
              <a:t>Demand</a:t>
            </a:r>
            <a:endParaRPr lang="en-US" dirty="0"/>
          </a:p>
        </p:txBody>
      </p:sp>
      <p:pic>
        <p:nvPicPr>
          <p:cNvPr id="5" name="Picture 3"/>
          <p:cNvPicPr>
            <a:picLocks noChangeAspect="1" noChangeArrowheads="1"/>
          </p:cNvPicPr>
          <p:nvPr/>
        </p:nvPicPr>
        <p:blipFill>
          <a:blip r:embed="rId3" cstate="print"/>
          <a:srcRect/>
          <a:stretch>
            <a:fillRect/>
          </a:stretch>
        </p:blipFill>
        <p:spPr bwMode="auto">
          <a:xfrm>
            <a:off x="3276600" y="1862555"/>
            <a:ext cx="2133600" cy="1363913"/>
          </a:xfrm>
          <a:prstGeom prst="rect">
            <a:avLst/>
          </a:prstGeom>
          <a:noFill/>
          <a:ln w="9525">
            <a:noFill/>
            <a:miter lim="800000"/>
            <a:headEnd/>
            <a:tailEnd/>
          </a:ln>
          <a:effectLst/>
        </p:spPr>
      </p:pic>
      <p:sp>
        <p:nvSpPr>
          <p:cNvPr id="6" name="TextBox 5"/>
          <p:cNvSpPr txBox="1"/>
          <p:nvPr/>
        </p:nvSpPr>
        <p:spPr>
          <a:xfrm>
            <a:off x="2057400" y="1862555"/>
            <a:ext cx="1219200" cy="461665"/>
          </a:xfrm>
          <a:prstGeom prst="rect">
            <a:avLst/>
          </a:prstGeom>
          <a:noFill/>
        </p:spPr>
        <p:txBody>
          <a:bodyPr wrap="square" rtlCol="0">
            <a:spAutoFit/>
          </a:bodyPr>
          <a:lstStyle/>
          <a:p>
            <a:pPr algn="r"/>
            <a:r>
              <a:rPr lang="en-US" dirty="0" smtClean="0">
                <a:latin typeface="Adobe Garamond Pro Bold" pitchFamily="18" charset="0"/>
              </a:rPr>
              <a:t>Price</a:t>
            </a:r>
            <a:endParaRPr lang="en-US" dirty="0">
              <a:latin typeface="Adobe Garamond Pro Bold" pitchFamily="18" charset="0"/>
            </a:endParaRPr>
          </a:p>
        </p:txBody>
      </p:sp>
      <p:sp>
        <p:nvSpPr>
          <p:cNvPr id="7" name="TextBox 6"/>
          <p:cNvSpPr txBox="1"/>
          <p:nvPr/>
        </p:nvSpPr>
        <p:spPr>
          <a:xfrm>
            <a:off x="5410200" y="2476620"/>
            <a:ext cx="1447800" cy="461665"/>
          </a:xfrm>
          <a:prstGeom prst="rect">
            <a:avLst/>
          </a:prstGeom>
          <a:noFill/>
        </p:spPr>
        <p:txBody>
          <a:bodyPr wrap="square" rtlCol="0">
            <a:spAutoFit/>
          </a:bodyPr>
          <a:lstStyle/>
          <a:p>
            <a:r>
              <a:rPr lang="en-US" dirty="0" smtClean="0">
                <a:latin typeface="Adobe Garamond Pro Bold" pitchFamily="18" charset="0"/>
              </a:rPr>
              <a:t>Quantity</a:t>
            </a:r>
            <a:endParaRPr lang="en-US" dirty="0">
              <a:latin typeface="Adobe Garamond Pro Bold" pitchFamily="18" charset="0"/>
            </a:endParaRPr>
          </a:p>
        </p:txBody>
      </p:sp>
    </p:spTree>
  </p:cSld>
  <p:clrMapOvr>
    <a:masterClrMapping/>
  </p:clrMapOvr>
  <p:transition>
    <p:pull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0146" name="Rectangle 2"/>
          <p:cNvSpPr>
            <a:spLocks noGrp="1" noChangeArrowheads="1"/>
          </p:cNvSpPr>
          <p:nvPr>
            <p:ph type="title"/>
          </p:nvPr>
        </p:nvSpPr>
        <p:spPr>
          <a:xfrm>
            <a:off x="0" y="0"/>
            <a:ext cx="9144000" cy="609600"/>
          </a:xfrm>
        </p:spPr>
        <p:txBody>
          <a:bodyPr/>
          <a:lstStyle/>
          <a:p>
            <a:pPr algn="ctr"/>
            <a:r>
              <a:rPr lang="en-US" dirty="0" smtClean="0">
                <a:latin typeface="Adobe Garamond Pro" pitchFamily="18" charset="0"/>
              </a:rPr>
              <a:t>CHANGES IN QUANTITY SUPPLIED VERSUS SUPPLY</a:t>
            </a:r>
            <a:endParaRPr lang="en-US" dirty="0">
              <a:latin typeface="Adobe Garamond Pro" pitchFamily="18" charset="0"/>
            </a:endParaRPr>
          </a:p>
        </p:txBody>
      </p:sp>
      <p:pic>
        <p:nvPicPr>
          <p:cNvPr id="390148" name="Picture 4" descr="fig0308a"/>
          <p:cNvPicPr>
            <a:picLocks noChangeAspect="1" noChangeArrowheads="1"/>
          </p:cNvPicPr>
          <p:nvPr/>
        </p:nvPicPr>
        <p:blipFill>
          <a:blip r:embed="rId3" cstate="print"/>
          <a:srcRect/>
          <a:stretch>
            <a:fillRect/>
          </a:stretch>
        </p:blipFill>
        <p:spPr bwMode="auto">
          <a:xfrm>
            <a:off x="641350" y="2408238"/>
            <a:ext cx="8012113" cy="4068762"/>
          </a:xfrm>
          <a:prstGeom prst="rect">
            <a:avLst/>
          </a:prstGeom>
          <a:noFill/>
        </p:spPr>
      </p:pic>
      <p:pic>
        <p:nvPicPr>
          <p:cNvPr id="390149" name="Picture 5" descr="fig0308b"/>
          <p:cNvPicPr>
            <a:picLocks noChangeAspect="1" noChangeArrowheads="1"/>
          </p:cNvPicPr>
          <p:nvPr/>
        </p:nvPicPr>
        <p:blipFill>
          <a:blip r:embed="rId4" cstate="print"/>
          <a:srcRect/>
          <a:stretch>
            <a:fillRect/>
          </a:stretch>
        </p:blipFill>
        <p:spPr bwMode="auto">
          <a:xfrm>
            <a:off x="641350" y="2408238"/>
            <a:ext cx="8012113" cy="4068762"/>
          </a:xfrm>
          <a:prstGeom prst="rect">
            <a:avLst/>
          </a:prstGeom>
          <a:noFill/>
        </p:spPr>
      </p:pic>
      <p:pic>
        <p:nvPicPr>
          <p:cNvPr id="390150" name="Picture 6" descr="fig0308c"/>
          <p:cNvPicPr>
            <a:picLocks noChangeAspect="1" noChangeArrowheads="1"/>
          </p:cNvPicPr>
          <p:nvPr/>
        </p:nvPicPr>
        <p:blipFill>
          <a:blip r:embed="rId5" cstate="print"/>
          <a:srcRect/>
          <a:stretch>
            <a:fillRect/>
          </a:stretch>
        </p:blipFill>
        <p:spPr bwMode="auto">
          <a:xfrm>
            <a:off x="641350" y="2408238"/>
            <a:ext cx="8012113" cy="4068762"/>
          </a:xfrm>
          <a:prstGeom prst="rect">
            <a:avLst/>
          </a:prstGeom>
          <a:noFill/>
        </p:spPr>
      </p:pic>
      <p:pic>
        <p:nvPicPr>
          <p:cNvPr id="390151" name="Picture 7" descr="fig0308d"/>
          <p:cNvPicPr>
            <a:picLocks noChangeAspect="1" noChangeArrowheads="1"/>
          </p:cNvPicPr>
          <p:nvPr/>
        </p:nvPicPr>
        <p:blipFill>
          <a:blip r:embed="rId6" cstate="print"/>
          <a:srcRect/>
          <a:stretch>
            <a:fillRect/>
          </a:stretch>
        </p:blipFill>
        <p:spPr bwMode="auto">
          <a:xfrm>
            <a:off x="641350" y="2408238"/>
            <a:ext cx="8012113" cy="4068762"/>
          </a:xfrm>
          <a:prstGeom prst="rect">
            <a:avLst/>
          </a:prstGeom>
          <a:noFill/>
        </p:spPr>
      </p:pic>
      <p:pic>
        <p:nvPicPr>
          <p:cNvPr id="390152" name="Picture 8" descr="fig0308e"/>
          <p:cNvPicPr>
            <a:picLocks noChangeAspect="1" noChangeArrowheads="1"/>
          </p:cNvPicPr>
          <p:nvPr/>
        </p:nvPicPr>
        <p:blipFill>
          <a:blip r:embed="rId7" cstate="print"/>
          <a:srcRect/>
          <a:stretch>
            <a:fillRect/>
          </a:stretch>
        </p:blipFill>
        <p:spPr bwMode="auto">
          <a:xfrm>
            <a:off x="641350" y="2408238"/>
            <a:ext cx="8012113" cy="4068762"/>
          </a:xfrm>
          <a:prstGeom prst="rect">
            <a:avLst/>
          </a:prstGeom>
          <a:noFill/>
        </p:spPr>
      </p:pic>
      <p:sp>
        <p:nvSpPr>
          <p:cNvPr id="9" name="Rectangle 8"/>
          <p:cNvSpPr/>
          <p:nvPr/>
        </p:nvSpPr>
        <p:spPr>
          <a:xfrm>
            <a:off x="-533400" y="566678"/>
            <a:ext cx="9677400" cy="1938992"/>
          </a:xfrm>
          <a:prstGeom prst="rect">
            <a:avLst/>
          </a:prstGeom>
        </p:spPr>
        <p:txBody>
          <a:bodyPr wrap="square">
            <a:spAutoFit/>
          </a:bodyPr>
          <a:lstStyle/>
          <a:p>
            <a:pPr marL="577850" lvl="1"/>
            <a:r>
              <a:rPr lang="en-US" altLang="en-US" sz="2000" b="1" dirty="0" smtClean="0">
                <a:solidFill>
                  <a:schemeClr val="tx1">
                    <a:lumMod val="50000"/>
                    <a:lumOff val="50000"/>
                  </a:schemeClr>
                </a:solidFill>
                <a:latin typeface="Adobe Garamond Pro" pitchFamily="18" charset="0"/>
              </a:rPr>
              <a:t>Change in quantity supplied</a:t>
            </a:r>
            <a:endParaRPr lang="en-US" altLang="en-US" sz="2000" dirty="0" smtClean="0">
              <a:solidFill>
                <a:schemeClr val="tx1">
                  <a:lumMod val="50000"/>
                  <a:lumOff val="50000"/>
                </a:schemeClr>
              </a:solidFill>
              <a:latin typeface="Adobe Garamond Pro" pitchFamily="18" charset="0"/>
            </a:endParaRPr>
          </a:p>
          <a:p>
            <a:pPr marL="577850" lvl="1"/>
            <a:r>
              <a:rPr lang="en-US" altLang="en-US" sz="2000" dirty="0" smtClean="0">
                <a:solidFill>
                  <a:schemeClr val="tx1">
                    <a:lumMod val="50000"/>
                    <a:lumOff val="50000"/>
                  </a:schemeClr>
                </a:solidFill>
                <a:latin typeface="Adobe Garamond Pro" pitchFamily="18" charset="0"/>
              </a:rPr>
              <a:t>A change in the quantity of a good that suppliers plan to sell that results from a change in the price of the good.</a:t>
            </a:r>
          </a:p>
          <a:p>
            <a:pPr marL="577850" lvl="1"/>
            <a:r>
              <a:rPr lang="en-US" altLang="en-US" sz="2000" b="1" dirty="0" smtClean="0">
                <a:solidFill>
                  <a:schemeClr val="tx1">
                    <a:lumMod val="50000"/>
                    <a:lumOff val="50000"/>
                  </a:schemeClr>
                </a:solidFill>
                <a:latin typeface="Adobe Garamond Pro" pitchFamily="18" charset="0"/>
              </a:rPr>
              <a:t>Change in supply</a:t>
            </a:r>
            <a:endParaRPr lang="en-US" altLang="en-US" sz="2000" dirty="0" smtClean="0">
              <a:solidFill>
                <a:schemeClr val="tx1">
                  <a:lumMod val="50000"/>
                  <a:lumOff val="50000"/>
                </a:schemeClr>
              </a:solidFill>
              <a:latin typeface="Adobe Garamond Pro" pitchFamily="18" charset="0"/>
            </a:endParaRPr>
          </a:p>
          <a:p>
            <a:pPr marL="577850" lvl="1"/>
            <a:r>
              <a:rPr lang="en-US" altLang="en-US" sz="2000" dirty="0" smtClean="0">
                <a:solidFill>
                  <a:schemeClr val="tx1">
                    <a:lumMod val="50000"/>
                    <a:lumOff val="50000"/>
                  </a:schemeClr>
                </a:solidFill>
                <a:latin typeface="Adobe Garamond Pro" pitchFamily="18" charset="0"/>
              </a:rPr>
              <a:t>A change in the quantity that suppliers plan to sell when any influence on selling plans other than the price of the good changes.</a:t>
            </a:r>
            <a:endParaRPr lang="en-US" sz="2000" dirty="0">
              <a:solidFill>
                <a:schemeClr val="tx1">
                  <a:lumMod val="50000"/>
                  <a:lumOff val="50000"/>
                </a:schemeClr>
              </a:solidFill>
              <a:latin typeface="Adobe Garamond Pro"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90149"/>
                                        </p:tgtEl>
                                        <p:attrNameLst>
                                          <p:attrName>style.visibility</p:attrName>
                                        </p:attrNameLst>
                                      </p:cBhvr>
                                      <p:to>
                                        <p:strVal val="visible"/>
                                      </p:to>
                                    </p:set>
                                    <p:animEffect transition="in" filter="wipe(up)">
                                      <p:cBhvr>
                                        <p:cTn id="12" dur="500"/>
                                        <p:tgtEl>
                                          <p:spTgt spid="3901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390150"/>
                                        </p:tgtEl>
                                        <p:attrNameLst>
                                          <p:attrName>style.visibility</p:attrName>
                                        </p:attrNameLst>
                                      </p:cBhvr>
                                      <p:to>
                                        <p:strVal val="visible"/>
                                      </p:to>
                                    </p:set>
                                    <p:animEffect transition="in" filter="wipe(right)">
                                      <p:cBhvr>
                                        <p:cTn id="17" dur="500"/>
                                        <p:tgtEl>
                                          <p:spTgt spid="3901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90151"/>
                                        </p:tgtEl>
                                        <p:attrNameLst>
                                          <p:attrName>style.visibility</p:attrName>
                                        </p:attrNameLst>
                                      </p:cBhvr>
                                      <p:to>
                                        <p:strVal val="visible"/>
                                      </p:to>
                                    </p:set>
                                    <p:animEffect transition="in" filter="wipe(down)">
                                      <p:cBhvr>
                                        <p:cTn id="22" dur="500"/>
                                        <p:tgtEl>
                                          <p:spTgt spid="39015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90152"/>
                                        </p:tgtEl>
                                        <p:attrNameLst>
                                          <p:attrName>style.visibility</p:attrName>
                                        </p:attrNameLst>
                                      </p:cBhvr>
                                      <p:to>
                                        <p:strVal val="visible"/>
                                      </p:to>
                                    </p:set>
                                    <p:animEffect transition="in" filter="wipe(left)">
                                      <p:cBhvr>
                                        <p:cTn id="27" dur="500"/>
                                        <p:tgtEl>
                                          <p:spTgt spid="390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6706" name="Picture 2" descr="fig0308a"/>
          <p:cNvPicPr>
            <a:picLocks noChangeAspect="1" noChangeArrowheads="1"/>
          </p:cNvPicPr>
          <p:nvPr/>
        </p:nvPicPr>
        <p:blipFill>
          <a:blip r:embed="rId3" cstate="print"/>
          <a:srcRect/>
          <a:stretch>
            <a:fillRect/>
          </a:stretch>
        </p:blipFill>
        <p:spPr bwMode="auto">
          <a:xfrm>
            <a:off x="641350" y="1752600"/>
            <a:ext cx="8012113" cy="4068763"/>
          </a:xfrm>
          <a:prstGeom prst="rect">
            <a:avLst/>
          </a:prstGeom>
          <a:noFill/>
        </p:spPr>
      </p:pic>
      <p:pic>
        <p:nvPicPr>
          <p:cNvPr id="456707" name="Picture 3" descr="fig0308b"/>
          <p:cNvPicPr>
            <a:picLocks noChangeAspect="1" noChangeArrowheads="1"/>
          </p:cNvPicPr>
          <p:nvPr/>
        </p:nvPicPr>
        <p:blipFill>
          <a:blip r:embed="rId4" cstate="print"/>
          <a:srcRect/>
          <a:stretch>
            <a:fillRect/>
          </a:stretch>
        </p:blipFill>
        <p:spPr bwMode="auto">
          <a:xfrm>
            <a:off x="641350" y="1752600"/>
            <a:ext cx="8012113" cy="4068763"/>
          </a:xfrm>
          <a:prstGeom prst="rect">
            <a:avLst/>
          </a:prstGeom>
          <a:noFill/>
        </p:spPr>
      </p:pic>
      <p:pic>
        <p:nvPicPr>
          <p:cNvPr id="456708" name="Picture 4" descr="fig0308c"/>
          <p:cNvPicPr>
            <a:picLocks noChangeAspect="1" noChangeArrowheads="1"/>
          </p:cNvPicPr>
          <p:nvPr/>
        </p:nvPicPr>
        <p:blipFill>
          <a:blip r:embed="rId5" cstate="print"/>
          <a:srcRect/>
          <a:stretch>
            <a:fillRect/>
          </a:stretch>
        </p:blipFill>
        <p:spPr bwMode="auto">
          <a:xfrm>
            <a:off x="641350" y="1752600"/>
            <a:ext cx="8012113" cy="4068763"/>
          </a:xfrm>
          <a:prstGeom prst="rect">
            <a:avLst/>
          </a:prstGeom>
          <a:noFill/>
        </p:spPr>
      </p:pic>
      <p:pic>
        <p:nvPicPr>
          <p:cNvPr id="456709" name="Picture 5" descr="fig0308d"/>
          <p:cNvPicPr>
            <a:picLocks noChangeAspect="1" noChangeArrowheads="1"/>
          </p:cNvPicPr>
          <p:nvPr/>
        </p:nvPicPr>
        <p:blipFill>
          <a:blip r:embed="rId6" cstate="print"/>
          <a:srcRect/>
          <a:stretch>
            <a:fillRect/>
          </a:stretch>
        </p:blipFill>
        <p:spPr bwMode="auto">
          <a:xfrm>
            <a:off x="641350" y="1752600"/>
            <a:ext cx="8012113" cy="4068763"/>
          </a:xfrm>
          <a:prstGeom prst="rect">
            <a:avLst/>
          </a:prstGeom>
          <a:noFill/>
        </p:spPr>
      </p:pic>
      <p:pic>
        <p:nvPicPr>
          <p:cNvPr id="456710" name="Picture 6" descr="fig0308e"/>
          <p:cNvPicPr>
            <a:picLocks noChangeAspect="1" noChangeArrowheads="1"/>
          </p:cNvPicPr>
          <p:nvPr/>
        </p:nvPicPr>
        <p:blipFill>
          <a:blip r:embed="rId7" cstate="print"/>
          <a:srcRect/>
          <a:stretch>
            <a:fillRect/>
          </a:stretch>
        </p:blipFill>
        <p:spPr bwMode="auto">
          <a:xfrm>
            <a:off x="641350" y="1752600"/>
            <a:ext cx="8012113" cy="4068763"/>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56707"/>
                                        </p:tgtEl>
                                        <p:attrNameLst>
                                          <p:attrName>style.visibility</p:attrName>
                                        </p:attrNameLst>
                                      </p:cBhvr>
                                      <p:to>
                                        <p:strVal val="visible"/>
                                      </p:to>
                                    </p:set>
                                    <p:animEffect transition="in" filter="wipe(up)">
                                      <p:cBhvr>
                                        <p:cTn id="7" dur="500"/>
                                        <p:tgtEl>
                                          <p:spTgt spid="4567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56708"/>
                                        </p:tgtEl>
                                        <p:attrNameLst>
                                          <p:attrName>style.visibility</p:attrName>
                                        </p:attrNameLst>
                                      </p:cBhvr>
                                      <p:to>
                                        <p:strVal val="visible"/>
                                      </p:to>
                                    </p:set>
                                    <p:animEffect transition="in" filter="wipe(right)">
                                      <p:cBhvr>
                                        <p:cTn id="12" dur="500"/>
                                        <p:tgtEl>
                                          <p:spTgt spid="45670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56709"/>
                                        </p:tgtEl>
                                        <p:attrNameLst>
                                          <p:attrName>style.visibility</p:attrName>
                                        </p:attrNameLst>
                                      </p:cBhvr>
                                      <p:to>
                                        <p:strVal val="visible"/>
                                      </p:to>
                                    </p:set>
                                    <p:animEffect transition="in" filter="wipe(down)">
                                      <p:cBhvr>
                                        <p:cTn id="17" dur="500"/>
                                        <p:tgtEl>
                                          <p:spTgt spid="45670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56710"/>
                                        </p:tgtEl>
                                        <p:attrNameLst>
                                          <p:attrName>style.visibility</p:attrName>
                                        </p:attrNameLst>
                                      </p:cBhvr>
                                      <p:to>
                                        <p:strVal val="visible"/>
                                      </p:to>
                                    </p:set>
                                    <p:animEffect transition="in" filter="wipe(left)">
                                      <p:cBhvr>
                                        <p:cTn id="22" dur="500"/>
                                        <p:tgtEl>
                                          <p:spTgt spid="456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a:xfrm>
            <a:off x="0" y="0"/>
            <a:ext cx="7086600" cy="533400"/>
          </a:xfrm>
        </p:spPr>
        <p:txBody>
          <a:bodyPr/>
          <a:lstStyle/>
          <a:p>
            <a:r>
              <a:rPr lang="en-US" dirty="0" smtClean="0"/>
              <a:t>MARKET </a:t>
            </a:r>
            <a:r>
              <a:rPr lang="en-US" dirty="0"/>
              <a:t>EQUILIBRIUM</a:t>
            </a:r>
          </a:p>
        </p:txBody>
      </p:sp>
      <p:sp>
        <p:nvSpPr>
          <p:cNvPr id="392195" name="Rectangle 3"/>
          <p:cNvSpPr>
            <a:spLocks noGrp="1" noChangeArrowheads="1"/>
          </p:cNvSpPr>
          <p:nvPr>
            <p:ph type="body" idx="1"/>
          </p:nvPr>
        </p:nvSpPr>
        <p:spPr>
          <a:xfrm>
            <a:off x="381000" y="838200"/>
            <a:ext cx="8229600" cy="5356225"/>
          </a:xfrm>
        </p:spPr>
        <p:txBody>
          <a:bodyPr/>
          <a:lstStyle/>
          <a:p>
            <a:pPr>
              <a:spcBef>
                <a:spcPct val="0"/>
              </a:spcBef>
              <a:buClrTx/>
              <a:buFontTx/>
              <a:buNone/>
            </a:pPr>
            <a:r>
              <a:rPr lang="en-US" altLang="en-US" sz="2600" dirty="0">
                <a:solidFill>
                  <a:schemeClr val="tx1">
                    <a:lumMod val="50000"/>
                    <a:lumOff val="50000"/>
                  </a:schemeClr>
                </a:solidFill>
              </a:rPr>
              <a:t>Market equilibrium</a:t>
            </a:r>
          </a:p>
          <a:p>
            <a:pPr>
              <a:spcBef>
                <a:spcPct val="0"/>
              </a:spcBef>
              <a:buClrTx/>
              <a:buFontTx/>
              <a:buNone/>
            </a:pPr>
            <a:r>
              <a:rPr lang="en-US" altLang="en-US" sz="2400" b="0" dirty="0">
                <a:solidFill>
                  <a:schemeClr val="tx1">
                    <a:lumMod val="50000"/>
                    <a:lumOff val="50000"/>
                  </a:schemeClr>
                </a:solidFill>
              </a:rPr>
              <a:t>	When the quantity demanded equals the quantity supplied—when buyers’ and sellers’ plans are consistent. </a:t>
            </a:r>
          </a:p>
          <a:p>
            <a:pPr>
              <a:spcBef>
                <a:spcPct val="0"/>
              </a:spcBef>
              <a:buClrTx/>
              <a:buFontTx/>
              <a:buNone/>
            </a:pPr>
            <a:endParaRPr lang="en-US" altLang="en-US" sz="2400" b="0" dirty="0">
              <a:solidFill>
                <a:schemeClr val="tx1">
                  <a:lumMod val="50000"/>
                  <a:lumOff val="50000"/>
                </a:schemeClr>
              </a:solidFill>
            </a:endParaRPr>
          </a:p>
          <a:p>
            <a:pPr>
              <a:spcBef>
                <a:spcPct val="0"/>
              </a:spcBef>
              <a:buFont typeface="Wingdings" pitchFamily="2" charset="2"/>
              <a:buNone/>
            </a:pPr>
            <a:r>
              <a:rPr lang="en-US" altLang="en-US" sz="2600" dirty="0">
                <a:solidFill>
                  <a:schemeClr val="tx1">
                    <a:lumMod val="50000"/>
                    <a:lumOff val="50000"/>
                  </a:schemeClr>
                </a:solidFill>
              </a:rPr>
              <a:t>Equilibrium price</a:t>
            </a:r>
          </a:p>
          <a:p>
            <a:pPr>
              <a:spcBef>
                <a:spcPct val="0"/>
              </a:spcBef>
              <a:buFont typeface="Wingdings" pitchFamily="2" charset="2"/>
              <a:buNone/>
            </a:pPr>
            <a:r>
              <a:rPr lang="en-US" altLang="en-US" sz="2400" b="0" dirty="0">
                <a:solidFill>
                  <a:schemeClr val="tx1">
                    <a:lumMod val="50000"/>
                    <a:lumOff val="50000"/>
                  </a:schemeClr>
                </a:solidFill>
              </a:rPr>
              <a:t>	The price at which the quantity demanded equals the quantity supplied.</a:t>
            </a:r>
          </a:p>
          <a:p>
            <a:pPr>
              <a:spcBef>
                <a:spcPct val="0"/>
              </a:spcBef>
              <a:buFont typeface="Wingdings" pitchFamily="2" charset="2"/>
              <a:buNone/>
            </a:pPr>
            <a:endParaRPr lang="en-US" altLang="en-US" sz="2400" dirty="0">
              <a:solidFill>
                <a:schemeClr val="tx1">
                  <a:lumMod val="50000"/>
                  <a:lumOff val="50000"/>
                </a:schemeClr>
              </a:solidFill>
            </a:endParaRPr>
          </a:p>
          <a:p>
            <a:pPr>
              <a:spcBef>
                <a:spcPct val="0"/>
              </a:spcBef>
              <a:buFont typeface="Wingdings" pitchFamily="2" charset="2"/>
              <a:buNone/>
            </a:pPr>
            <a:r>
              <a:rPr lang="en-US" altLang="en-US" sz="2600" dirty="0">
                <a:solidFill>
                  <a:schemeClr val="tx1">
                    <a:lumMod val="50000"/>
                    <a:lumOff val="50000"/>
                  </a:schemeClr>
                </a:solidFill>
              </a:rPr>
              <a:t>Equilibrium quantity</a:t>
            </a:r>
          </a:p>
          <a:p>
            <a:pPr>
              <a:spcBef>
                <a:spcPct val="0"/>
              </a:spcBef>
              <a:buFont typeface="Wingdings" pitchFamily="2" charset="2"/>
              <a:buNone/>
            </a:pPr>
            <a:r>
              <a:rPr lang="en-US" altLang="en-US" sz="2400" b="0" dirty="0">
                <a:solidFill>
                  <a:schemeClr val="tx1">
                    <a:lumMod val="50000"/>
                    <a:lumOff val="50000"/>
                  </a:schemeClr>
                </a:solidFill>
              </a:rPr>
              <a:t>	The quantity bought and sold at the equilibrium price.</a:t>
            </a:r>
          </a:p>
          <a:p>
            <a:endParaRPr lang="en-US" sz="2400" b="0" dirty="0">
              <a:solidFill>
                <a:schemeClr val="tx1">
                  <a:lumMod val="50000"/>
                  <a:lumOff val="50000"/>
                </a:schemeClr>
              </a:solidFill>
            </a:endParaRPr>
          </a:p>
        </p:txBody>
      </p:sp>
    </p:spTree>
  </p:cSld>
  <p:clrMapOvr>
    <a:masterClrMapping/>
  </p:clrMapOvr>
  <p:transition spd="med">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2195">
                                            <p:txEl>
                                              <p:pRg st="0" end="0"/>
                                            </p:txEl>
                                          </p:spTgt>
                                        </p:tgtEl>
                                        <p:attrNameLst>
                                          <p:attrName>style.visibility</p:attrName>
                                        </p:attrNameLst>
                                      </p:cBhvr>
                                      <p:to>
                                        <p:strVal val="visible"/>
                                      </p:to>
                                    </p:set>
                                    <p:animEffect transition="in" filter="wipe(left)">
                                      <p:cBhvr>
                                        <p:cTn id="7" dur="500"/>
                                        <p:tgtEl>
                                          <p:spTgt spid="392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92195">
                                            <p:txEl>
                                              <p:pRg st="1" end="1"/>
                                            </p:txEl>
                                          </p:spTgt>
                                        </p:tgtEl>
                                        <p:attrNameLst>
                                          <p:attrName>style.visibility</p:attrName>
                                        </p:attrNameLst>
                                      </p:cBhvr>
                                      <p:to>
                                        <p:strVal val="visible"/>
                                      </p:to>
                                    </p:set>
                                    <p:animEffect transition="in" filter="wipe(left)">
                                      <p:cBhvr>
                                        <p:cTn id="12" dur="500"/>
                                        <p:tgtEl>
                                          <p:spTgt spid="392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2195">
                                            <p:txEl>
                                              <p:pRg st="3" end="3"/>
                                            </p:txEl>
                                          </p:spTgt>
                                        </p:tgtEl>
                                        <p:attrNameLst>
                                          <p:attrName>style.visibility</p:attrName>
                                        </p:attrNameLst>
                                      </p:cBhvr>
                                      <p:to>
                                        <p:strVal val="visible"/>
                                      </p:to>
                                    </p:set>
                                    <p:animEffect transition="in" filter="wipe(left)">
                                      <p:cBhvr>
                                        <p:cTn id="17" dur="500"/>
                                        <p:tgtEl>
                                          <p:spTgt spid="3921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92195">
                                            <p:txEl>
                                              <p:pRg st="4" end="4"/>
                                            </p:txEl>
                                          </p:spTgt>
                                        </p:tgtEl>
                                        <p:attrNameLst>
                                          <p:attrName>style.visibility</p:attrName>
                                        </p:attrNameLst>
                                      </p:cBhvr>
                                      <p:to>
                                        <p:strVal val="visible"/>
                                      </p:to>
                                    </p:set>
                                    <p:animEffect transition="in" filter="wipe(left)">
                                      <p:cBhvr>
                                        <p:cTn id="22" dur="500"/>
                                        <p:tgtEl>
                                          <p:spTgt spid="39219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2195">
                                            <p:txEl>
                                              <p:pRg st="6" end="6"/>
                                            </p:txEl>
                                          </p:spTgt>
                                        </p:tgtEl>
                                        <p:attrNameLst>
                                          <p:attrName>style.visibility</p:attrName>
                                        </p:attrNameLst>
                                      </p:cBhvr>
                                      <p:to>
                                        <p:strVal val="visible"/>
                                      </p:to>
                                    </p:set>
                                    <p:animEffect transition="in" filter="wipe(left)">
                                      <p:cBhvr>
                                        <p:cTn id="27" dur="500"/>
                                        <p:tgtEl>
                                          <p:spTgt spid="39219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92195">
                                            <p:txEl>
                                              <p:pRg st="7" end="7"/>
                                            </p:txEl>
                                          </p:spTgt>
                                        </p:tgtEl>
                                        <p:attrNameLst>
                                          <p:attrName>style.visibility</p:attrName>
                                        </p:attrNameLst>
                                      </p:cBhvr>
                                      <p:to>
                                        <p:strVal val="visible"/>
                                      </p:to>
                                    </p:set>
                                    <p:animEffect transition="in" filter="wipe(left)">
                                      <p:cBhvr>
                                        <p:cTn id="32" dur="500"/>
                                        <p:tgtEl>
                                          <p:spTgt spid="3921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5"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266700" y="152400"/>
            <a:ext cx="7086600" cy="533400"/>
          </a:xfrm>
        </p:spPr>
        <p:txBody>
          <a:bodyPr/>
          <a:lstStyle/>
          <a:p>
            <a:r>
              <a:rPr lang="en-US" dirty="0" smtClean="0"/>
              <a:t>MARKET </a:t>
            </a:r>
            <a:r>
              <a:rPr lang="en-US" dirty="0"/>
              <a:t>EQUILIBRIUM</a:t>
            </a:r>
          </a:p>
        </p:txBody>
      </p:sp>
      <p:sp>
        <p:nvSpPr>
          <p:cNvPr id="393220" name="Rectangle 4"/>
          <p:cNvSpPr>
            <a:spLocks noChangeArrowheads="1"/>
          </p:cNvSpPr>
          <p:nvPr/>
        </p:nvSpPr>
        <p:spPr bwMode="auto">
          <a:xfrm>
            <a:off x="76200" y="1219200"/>
            <a:ext cx="3581400" cy="1676400"/>
          </a:xfrm>
          <a:prstGeom prst="rect">
            <a:avLst/>
          </a:prstGeom>
          <a:noFill/>
          <a:ln w="9525">
            <a:noFill/>
            <a:miter lim="800000"/>
            <a:headEnd/>
            <a:tailEnd/>
          </a:ln>
          <a:effectLst/>
        </p:spPr>
        <p:txBody>
          <a:bodyPr/>
          <a:lstStyle/>
          <a:p>
            <a:pPr marL="342900" indent="-342900"/>
            <a:r>
              <a:rPr lang="en-US" altLang="en-US" b="1" dirty="0"/>
              <a:t>1.</a:t>
            </a:r>
            <a:r>
              <a:rPr lang="en-US" altLang="en-US" dirty="0"/>
              <a:t> Market equilibrium at the	intersection of the demand curve and the supply curve.</a:t>
            </a:r>
          </a:p>
          <a:p>
            <a:pPr marL="342900" indent="-342900"/>
            <a:endParaRPr lang="en-US" altLang="en-US" dirty="0">
              <a:latin typeface="Charcoal" charset="0"/>
            </a:endParaRPr>
          </a:p>
          <a:p>
            <a:pPr marL="342900" indent="-342900">
              <a:spcBef>
                <a:spcPct val="20000"/>
              </a:spcBef>
              <a:buClr>
                <a:srgbClr val="00468F"/>
              </a:buClr>
              <a:buSzPct val="120000"/>
              <a:buFont typeface="Wingdings" pitchFamily="2" charset="2"/>
              <a:buNone/>
            </a:pPr>
            <a:endParaRPr lang="en-US" sz="2800" b="1" dirty="0">
              <a:solidFill>
                <a:srgbClr val="00468F"/>
              </a:solidFill>
            </a:endParaRPr>
          </a:p>
        </p:txBody>
      </p:sp>
      <p:sp>
        <p:nvSpPr>
          <p:cNvPr id="393221" name="Rectangle 5"/>
          <p:cNvSpPr>
            <a:spLocks noChangeArrowheads="1"/>
          </p:cNvSpPr>
          <p:nvPr/>
        </p:nvSpPr>
        <p:spPr bwMode="auto">
          <a:xfrm>
            <a:off x="76200" y="2895600"/>
            <a:ext cx="3124200" cy="838200"/>
          </a:xfrm>
          <a:prstGeom prst="rect">
            <a:avLst/>
          </a:prstGeom>
          <a:noFill/>
          <a:ln w="9525">
            <a:noFill/>
            <a:miter lim="800000"/>
            <a:headEnd/>
            <a:tailEnd/>
          </a:ln>
          <a:effectLst/>
        </p:spPr>
        <p:txBody>
          <a:bodyPr/>
          <a:lstStyle/>
          <a:p>
            <a:pPr marL="342900" indent="-342900"/>
            <a:r>
              <a:rPr lang="en-US" altLang="en-US" b="1" dirty="0"/>
              <a:t>2.</a:t>
            </a:r>
            <a:r>
              <a:rPr lang="en-US" altLang="en-US" dirty="0"/>
              <a:t> The equilibrium price is $1 a bottle.</a:t>
            </a:r>
            <a:endParaRPr lang="en-US" altLang="en-US" dirty="0">
              <a:latin typeface="Charcoal" charset="0"/>
            </a:endParaRPr>
          </a:p>
          <a:p>
            <a:pPr marL="342900" indent="-342900">
              <a:spcBef>
                <a:spcPct val="20000"/>
              </a:spcBef>
              <a:buClr>
                <a:srgbClr val="00468F"/>
              </a:buClr>
              <a:buSzPct val="120000"/>
              <a:buFont typeface="Wingdings" pitchFamily="2" charset="2"/>
              <a:buChar char="§"/>
            </a:pPr>
            <a:endParaRPr lang="en-US" sz="2800" b="1" dirty="0">
              <a:solidFill>
                <a:srgbClr val="00468F"/>
              </a:solidFill>
            </a:endParaRPr>
          </a:p>
        </p:txBody>
      </p:sp>
      <p:sp>
        <p:nvSpPr>
          <p:cNvPr id="393222" name="Rectangle 6"/>
          <p:cNvSpPr>
            <a:spLocks noChangeArrowheads="1"/>
          </p:cNvSpPr>
          <p:nvPr/>
        </p:nvSpPr>
        <p:spPr bwMode="auto">
          <a:xfrm>
            <a:off x="76200" y="3810000"/>
            <a:ext cx="3657600" cy="1295400"/>
          </a:xfrm>
          <a:prstGeom prst="rect">
            <a:avLst/>
          </a:prstGeom>
          <a:noFill/>
          <a:ln w="9525">
            <a:noFill/>
            <a:miter lim="800000"/>
            <a:headEnd/>
            <a:tailEnd/>
          </a:ln>
          <a:effectLst/>
        </p:spPr>
        <p:txBody>
          <a:bodyPr/>
          <a:lstStyle/>
          <a:p>
            <a:pPr marL="342900" indent="-342900"/>
            <a:r>
              <a:rPr lang="en-US" altLang="en-US" b="1" dirty="0"/>
              <a:t>3.</a:t>
            </a:r>
            <a:r>
              <a:rPr lang="en-US" altLang="en-US" dirty="0"/>
              <a:t> The equilibrium quantity is 10 million bottles a day.</a:t>
            </a:r>
            <a:endParaRPr lang="en-US" altLang="en-US" dirty="0">
              <a:latin typeface="Charcoal" charset="0"/>
            </a:endParaRPr>
          </a:p>
          <a:p>
            <a:pPr marL="342900" indent="-342900">
              <a:spcBef>
                <a:spcPct val="20000"/>
              </a:spcBef>
              <a:buClr>
                <a:srgbClr val="00468F"/>
              </a:buClr>
              <a:buSzPct val="120000"/>
              <a:buFont typeface="Wingdings" pitchFamily="2" charset="2"/>
              <a:buChar char="§"/>
            </a:pPr>
            <a:endParaRPr lang="en-US" sz="2800" b="1" dirty="0">
              <a:solidFill>
                <a:srgbClr val="00468F"/>
              </a:solidFill>
            </a:endParaRPr>
          </a:p>
        </p:txBody>
      </p:sp>
      <p:pic>
        <p:nvPicPr>
          <p:cNvPr id="393227" name="Picture 11" descr="fig0309a"/>
          <p:cNvPicPr>
            <a:picLocks noChangeAspect="1" noChangeArrowheads="1"/>
          </p:cNvPicPr>
          <p:nvPr/>
        </p:nvPicPr>
        <p:blipFill>
          <a:blip r:embed="rId3" cstate="print"/>
          <a:srcRect/>
          <a:stretch>
            <a:fillRect/>
          </a:stretch>
        </p:blipFill>
        <p:spPr bwMode="auto">
          <a:xfrm>
            <a:off x="3810000" y="1752600"/>
            <a:ext cx="4949825" cy="5018088"/>
          </a:xfrm>
          <a:prstGeom prst="rect">
            <a:avLst/>
          </a:prstGeom>
          <a:noFill/>
        </p:spPr>
      </p:pic>
      <p:pic>
        <p:nvPicPr>
          <p:cNvPr id="393228" name="Picture 12" descr="fig0309b"/>
          <p:cNvPicPr>
            <a:picLocks noChangeAspect="1" noChangeArrowheads="1"/>
          </p:cNvPicPr>
          <p:nvPr/>
        </p:nvPicPr>
        <p:blipFill>
          <a:blip r:embed="rId4" cstate="print"/>
          <a:srcRect/>
          <a:stretch>
            <a:fillRect/>
          </a:stretch>
        </p:blipFill>
        <p:spPr bwMode="auto">
          <a:xfrm>
            <a:off x="3810000" y="1752600"/>
            <a:ext cx="4949825" cy="5018088"/>
          </a:xfrm>
          <a:prstGeom prst="rect">
            <a:avLst/>
          </a:prstGeom>
          <a:noFill/>
        </p:spPr>
      </p:pic>
      <p:pic>
        <p:nvPicPr>
          <p:cNvPr id="393229" name="Picture 13" descr="fig0309c"/>
          <p:cNvPicPr>
            <a:picLocks noChangeAspect="1" noChangeArrowheads="1"/>
          </p:cNvPicPr>
          <p:nvPr/>
        </p:nvPicPr>
        <p:blipFill>
          <a:blip r:embed="rId5" cstate="print"/>
          <a:srcRect/>
          <a:stretch>
            <a:fillRect/>
          </a:stretch>
        </p:blipFill>
        <p:spPr bwMode="auto">
          <a:xfrm>
            <a:off x="3810000" y="1752600"/>
            <a:ext cx="4949825" cy="5018088"/>
          </a:xfrm>
          <a:prstGeom prst="rect">
            <a:avLst/>
          </a:prstGeom>
          <a:noFill/>
        </p:spPr>
      </p:pic>
      <p:pic>
        <p:nvPicPr>
          <p:cNvPr id="393230" name="Picture 14" descr="fig0309d"/>
          <p:cNvPicPr>
            <a:picLocks noChangeAspect="1" noChangeArrowheads="1"/>
          </p:cNvPicPr>
          <p:nvPr/>
        </p:nvPicPr>
        <p:blipFill>
          <a:blip r:embed="rId6" cstate="print"/>
          <a:srcRect/>
          <a:stretch>
            <a:fillRect/>
          </a:stretch>
        </p:blipFill>
        <p:spPr bwMode="auto">
          <a:xfrm>
            <a:off x="3810000" y="1752600"/>
            <a:ext cx="4949825" cy="5018088"/>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3220"/>
                                        </p:tgtEl>
                                        <p:attrNameLst>
                                          <p:attrName>style.visibility</p:attrName>
                                        </p:attrNameLst>
                                      </p:cBhvr>
                                      <p:to>
                                        <p:strVal val="visible"/>
                                      </p:to>
                                    </p:set>
                                    <p:animEffect transition="in" filter="wipe(left)">
                                      <p:cBhvr>
                                        <p:cTn id="7" dur="500"/>
                                        <p:tgtEl>
                                          <p:spTgt spid="3932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93228"/>
                                        </p:tgtEl>
                                        <p:attrNameLst>
                                          <p:attrName>style.visibility</p:attrName>
                                        </p:attrNameLst>
                                      </p:cBhvr>
                                      <p:to>
                                        <p:strVal val="visible"/>
                                      </p:to>
                                    </p:set>
                                    <p:animEffect transition="in" filter="wipe(left)">
                                      <p:cBhvr>
                                        <p:cTn id="12" dur="500"/>
                                        <p:tgtEl>
                                          <p:spTgt spid="3932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93221"/>
                                        </p:tgtEl>
                                        <p:attrNameLst>
                                          <p:attrName>style.visibility</p:attrName>
                                        </p:attrNameLst>
                                      </p:cBhvr>
                                      <p:to>
                                        <p:strVal val="visible"/>
                                      </p:to>
                                    </p:set>
                                    <p:animEffect transition="in" filter="wipe(left)">
                                      <p:cBhvr>
                                        <p:cTn id="17" dur="500"/>
                                        <p:tgtEl>
                                          <p:spTgt spid="3932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93229"/>
                                        </p:tgtEl>
                                        <p:attrNameLst>
                                          <p:attrName>style.visibility</p:attrName>
                                        </p:attrNameLst>
                                      </p:cBhvr>
                                      <p:to>
                                        <p:strVal val="visible"/>
                                      </p:to>
                                    </p:set>
                                    <p:animEffect transition="in" filter="wipe(left)">
                                      <p:cBhvr>
                                        <p:cTn id="22" dur="500"/>
                                        <p:tgtEl>
                                          <p:spTgt spid="39322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93222"/>
                                        </p:tgtEl>
                                        <p:attrNameLst>
                                          <p:attrName>style.visibility</p:attrName>
                                        </p:attrNameLst>
                                      </p:cBhvr>
                                      <p:to>
                                        <p:strVal val="visible"/>
                                      </p:to>
                                    </p:set>
                                    <p:animEffect transition="in" filter="wipe(left)">
                                      <p:cBhvr>
                                        <p:cTn id="27" dur="500"/>
                                        <p:tgtEl>
                                          <p:spTgt spid="3932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93230"/>
                                        </p:tgtEl>
                                        <p:attrNameLst>
                                          <p:attrName>style.visibility</p:attrName>
                                        </p:attrNameLst>
                                      </p:cBhvr>
                                      <p:to>
                                        <p:strVal val="visible"/>
                                      </p:to>
                                    </p:set>
                                    <p:animEffect transition="in" filter="wipe(left)">
                                      <p:cBhvr>
                                        <p:cTn id="32" dur="500"/>
                                        <p:tgtEl>
                                          <p:spTgt spid="393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20" grpId="0" autoUpdateAnimBg="0"/>
      <p:bldP spid="393221" grpId="0" autoUpdateAnimBg="0"/>
      <p:bldP spid="393222"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5682" name="Picture 2" descr="fig0309a"/>
          <p:cNvPicPr>
            <a:picLocks noChangeAspect="1" noChangeArrowheads="1"/>
          </p:cNvPicPr>
          <p:nvPr/>
        </p:nvPicPr>
        <p:blipFill>
          <a:blip r:embed="rId3" cstate="print"/>
          <a:srcRect/>
          <a:stretch>
            <a:fillRect/>
          </a:stretch>
        </p:blipFill>
        <p:spPr bwMode="auto">
          <a:xfrm>
            <a:off x="1981200" y="381000"/>
            <a:ext cx="5927725" cy="6008688"/>
          </a:xfrm>
          <a:prstGeom prst="rect">
            <a:avLst/>
          </a:prstGeom>
          <a:noFill/>
        </p:spPr>
      </p:pic>
      <p:pic>
        <p:nvPicPr>
          <p:cNvPr id="455683" name="Picture 3" descr="fig0309b"/>
          <p:cNvPicPr>
            <a:picLocks noChangeAspect="1" noChangeArrowheads="1"/>
          </p:cNvPicPr>
          <p:nvPr/>
        </p:nvPicPr>
        <p:blipFill>
          <a:blip r:embed="rId4" cstate="print"/>
          <a:srcRect/>
          <a:stretch>
            <a:fillRect/>
          </a:stretch>
        </p:blipFill>
        <p:spPr bwMode="auto">
          <a:xfrm>
            <a:off x="1981200" y="381000"/>
            <a:ext cx="5927725" cy="6008688"/>
          </a:xfrm>
          <a:prstGeom prst="rect">
            <a:avLst/>
          </a:prstGeom>
          <a:noFill/>
        </p:spPr>
      </p:pic>
      <p:pic>
        <p:nvPicPr>
          <p:cNvPr id="455684" name="Picture 4" descr="fig0309c"/>
          <p:cNvPicPr>
            <a:picLocks noChangeAspect="1" noChangeArrowheads="1"/>
          </p:cNvPicPr>
          <p:nvPr/>
        </p:nvPicPr>
        <p:blipFill>
          <a:blip r:embed="rId5" cstate="print"/>
          <a:srcRect/>
          <a:stretch>
            <a:fillRect/>
          </a:stretch>
        </p:blipFill>
        <p:spPr bwMode="auto">
          <a:xfrm>
            <a:off x="1981200" y="381000"/>
            <a:ext cx="5927725" cy="6008688"/>
          </a:xfrm>
          <a:prstGeom prst="rect">
            <a:avLst/>
          </a:prstGeom>
          <a:noFill/>
        </p:spPr>
      </p:pic>
      <p:pic>
        <p:nvPicPr>
          <p:cNvPr id="455685" name="Picture 5" descr="fig0309d"/>
          <p:cNvPicPr>
            <a:picLocks noChangeAspect="1" noChangeArrowheads="1"/>
          </p:cNvPicPr>
          <p:nvPr/>
        </p:nvPicPr>
        <p:blipFill>
          <a:blip r:embed="rId6" cstate="print"/>
          <a:srcRect/>
          <a:stretch>
            <a:fillRect/>
          </a:stretch>
        </p:blipFill>
        <p:spPr bwMode="auto">
          <a:xfrm>
            <a:off x="1981200" y="381000"/>
            <a:ext cx="5927725" cy="6008688"/>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5683"/>
                                        </p:tgtEl>
                                        <p:attrNameLst>
                                          <p:attrName>style.visibility</p:attrName>
                                        </p:attrNameLst>
                                      </p:cBhvr>
                                      <p:to>
                                        <p:strVal val="visible"/>
                                      </p:to>
                                    </p:set>
                                    <p:animEffect transition="in" filter="wipe(left)">
                                      <p:cBhvr>
                                        <p:cTn id="7" dur="500"/>
                                        <p:tgtEl>
                                          <p:spTgt spid="45568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55684"/>
                                        </p:tgtEl>
                                        <p:attrNameLst>
                                          <p:attrName>style.visibility</p:attrName>
                                        </p:attrNameLst>
                                      </p:cBhvr>
                                      <p:to>
                                        <p:strVal val="visible"/>
                                      </p:to>
                                    </p:set>
                                    <p:animEffect transition="in" filter="wipe(left)">
                                      <p:cBhvr>
                                        <p:cTn id="12" dur="500"/>
                                        <p:tgtEl>
                                          <p:spTgt spid="4556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55685"/>
                                        </p:tgtEl>
                                        <p:attrNameLst>
                                          <p:attrName>style.visibility</p:attrName>
                                        </p:attrNameLst>
                                      </p:cBhvr>
                                      <p:to>
                                        <p:strVal val="visible"/>
                                      </p:to>
                                    </p:set>
                                    <p:animEffect transition="in" filter="wipe(left)">
                                      <p:cBhvr>
                                        <p:cTn id="17" dur="500"/>
                                        <p:tgtEl>
                                          <p:spTgt spid="4556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0" y="0"/>
            <a:ext cx="8153400" cy="838200"/>
          </a:xfrm>
        </p:spPr>
        <p:txBody>
          <a:bodyPr/>
          <a:lstStyle/>
          <a:p>
            <a:r>
              <a:rPr lang="en-US" altLang="en-US" dirty="0" smtClean="0"/>
              <a:t>MARKET EQUILIBRIUM: AUTOMATIC REGULATION </a:t>
            </a:r>
            <a:endParaRPr lang="en-US" altLang="en-US" dirty="0"/>
          </a:p>
        </p:txBody>
      </p:sp>
      <p:sp>
        <p:nvSpPr>
          <p:cNvPr id="229379" name="Rectangle 3"/>
          <p:cNvSpPr>
            <a:spLocks noGrp="1" noChangeArrowheads="1"/>
          </p:cNvSpPr>
          <p:nvPr>
            <p:ph type="body" idx="1"/>
          </p:nvPr>
        </p:nvSpPr>
        <p:spPr>
          <a:xfrm>
            <a:off x="228600" y="1066800"/>
            <a:ext cx="8153400" cy="4114800"/>
          </a:xfrm>
        </p:spPr>
        <p:txBody>
          <a:bodyPr/>
          <a:lstStyle/>
          <a:p>
            <a:pPr marL="461963" lvl="1" indent="-4763">
              <a:lnSpc>
                <a:spcPct val="95000"/>
              </a:lnSpc>
            </a:pPr>
            <a:r>
              <a:rPr lang="en-US" altLang="en-US" sz="2600" b="1" dirty="0" smtClean="0">
                <a:solidFill>
                  <a:srgbClr val="FF0000"/>
                </a:solidFill>
              </a:rPr>
              <a:t>Law </a:t>
            </a:r>
            <a:r>
              <a:rPr lang="en-US" altLang="en-US" sz="2600" b="1" dirty="0">
                <a:solidFill>
                  <a:srgbClr val="FF0000"/>
                </a:solidFill>
              </a:rPr>
              <a:t>of market forces</a:t>
            </a:r>
          </a:p>
          <a:p>
            <a:pPr lvl="2">
              <a:lnSpc>
                <a:spcPct val="90000"/>
              </a:lnSpc>
            </a:pPr>
            <a:r>
              <a:rPr lang="en-US" altLang="en-US" dirty="0"/>
              <a:t>When there is a shortage, the price rises.</a:t>
            </a:r>
          </a:p>
          <a:p>
            <a:pPr lvl="2">
              <a:lnSpc>
                <a:spcPct val="90000"/>
              </a:lnSpc>
            </a:pPr>
            <a:r>
              <a:rPr lang="en-US" altLang="en-US" dirty="0"/>
              <a:t>When there is a surplus, the price falls.</a:t>
            </a:r>
            <a:endParaRPr lang="en-US" altLang="en-US" b="1" dirty="0">
              <a:solidFill>
                <a:srgbClr val="E50030"/>
              </a:solidFill>
            </a:endParaRPr>
          </a:p>
          <a:p>
            <a:pPr marL="461963" lvl="1" indent="-4763">
              <a:lnSpc>
                <a:spcPct val="95000"/>
              </a:lnSpc>
            </a:pPr>
            <a:r>
              <a:rPr lang="en-US" altLang="en-US" sz="2600" b="1" dirty="0">
                <a:solidFill>
                  <a:srgbClr val="FF0000"/>
                </a:solidFill>
              </a:rPr>
              <a:t>Shortage</a:t>
            </a:r>
            <a:r>
              <a:rPr lang="en-US" altLang="en-US" sz="2000" b="1" dirty="0">
                <a:solidFill>
                  <a:srgbClr val="E50030"/>
                </a:solidFill>
              </a:rPr>
              <a:t> </a:t>
            </a:r>
            <a:r>
              <a:rPr lang="en-US" altLang="en-US" dirty="0"/>
              <a:t>or</a:t>
            </a:r>
            <a:r>
              <a:rPr lang="en-US" altLang="en-US" sz="2000" b="1" dirty="0">
                <a:solidFill>
                  <a:srgbClr val="E50030"/>
                </a:solidFill>
              </a:rPr>
              <a:t> </a:t>
            </a:r>
            <a:r>
              <a:rPr lang="en-US" altLang="en-US" sz="2600" b="1" dirty="0">
                <a:solidFill>
                  <a:srgbClr val="FF0000"/>
                </a:solidFill>
              </a:rPr>
              <a:t>Excess Demand</a:t>
            </a:r>
            <a:endParaRPr lang="en-US" altLang="en-US" sz="2600" b="1" dirty="0">
              <a:solidFill>
                <a:srgbClr val="FF0000"/>
              </a:solidFill>
              <a:latin typeface="Palatino-Roman"/>
            </a:endParaRPr>
          </a:p>
          <a:p>
            <a:pPr marL="461963" lvl="1" indent="-4763">
              <a:lnSpc>
                <a:spcPct val="95000"/>
              </a:lnSpc>
            </a:pPr>
            <a:r>
              <a:rPr lang="en-US" altLang="en-US" dirty="0"/>
              <a:t>The quantity demanded exceeds the quantity supplied.</a:t>
            </a:r>
          </a:p>
          <a:p>
            <a:pPr marL="461963" lvl="1" indent="-4763">
              <a:lnSpc>
                <a:spcPct val="95000"/>
              </a:lnSpc>
            </a:pPr>
            <a:r>
              <a:rPr lang="en-US" altLang="en-US" sz="2600" b="1" dirty="0">
                <a:solidFill>
                  <a:srgbClr val="FF0000"/>
                </a:solidFill>
              </a:rPr>
              <a:t>Surplus</a:t>
            </a:r>
            <a:r>
              <a:rPr lang="en-US" altLang="en-US" sz="2600" b="1" dirty="0">
                <a:solidFill>
                  <a:srgbClr val="E50030"/>
                </a:solidFill>
              </a:rPr>
              <a:t> </a:t>
            </a:r>
            <a:r>
              <a:rPr lang="en-US" altLang="en-US" dirty="0"/>
              <a:t>or</a:t>
            </a:r>
            <a:r>
              <a:rPr lang="en-US" altLang="en-US" sz="2600" b="1" dirty="0">
                <a:solidFill>
                  <a:srgbClr val="00468F"/>
                </a:solidFill>
              </a:rPr>
              <a:t> </a:t>
            </a:r>
            <a:r>
              <a:rPr lang="en-US" altLang="en-US" sz="2600" b="1" dirty="0">
                <a:solidFill>
                  <a:srgbClr val="FF0000"/>
                </a:solidFill>
              </a:rPr>
              <a:t>Excess Supply</a:t>
            </a:r>
            <a:endParaRPr lang="en-US" altLang="en-US" sz="2600" dirty="0">
              <a:solidFill>
                <a:srgbClr val="FF0000"/>
              </a:solidFill>
            </a:endParaRPr>
          </a:p>
          <a:p>
            <a:pPr marL="461963" lvl="1" indent="-4763">
              <a:lnSpc>
                <a:spcPct val="95000"/>
              </a:lnSpc>
            </a:pPr>
            <a:r>
              <a:rPr lang="en-US" altLang="en-US" dirty="0"/>
              <a:t>The quantity supplied exceeds the quantity demanded. </a:t>
            </a: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4242" name="Rectangle 2"/>
          <p:cNvSpPr>
            <a:spLocks noGrp="1" noChangeArrowheads="1"/>
          </p:cNvSpPr>
          <p:nvPr>
            <p:ph type="title"/>
          </p:nvPr>
        </p:nvSpPr>
        <p:spPr>
          <a:xfrm>
            <a:off x="190500" y="457200"/>
            <a:ext cx="7086600" cy="533400"/>
          </a:xfrm>
        </p:spPr>
        <p:txBody>
          <a:bodyPr/>
          <a:lstStyle/>
          <a:p>
            <a:r>
              <a:rPr lang="en-US" dirty="0" smtClean="0"/>
              <a:t>MARKET </a:t>
            </a:r>
            <a:r>
              <a:rPr lang="en-US" dirty="0"/>
              <a:t>EQUILIBRIUM</a:t>
            </a:r>
          </a:p>
        </p:txBody>
      </p:sp>
      <p:sp>
        <p:nvSpPr>
          <p:cNvPr id="394244" name="Rectangle 4"/>
          <p:cNvSpPr>
            <a:spLocks noChangeArrowheads="1"/>
          </p:cNvSpPr>
          <p:nvPr/>
        </p:nvSpPr>
        <p:spPr bwMode="auto">
          <a:xfrm>
            <a:off x="76200" y="1447800"/>
            <a:ext cx="3886200" cy="1143000"/>
          </a:xfrm>
          <a:prstGeom prst="rect">
            <a:avLst/>
          </a:prstGeom>
          <a:noFill/>
          <a:ln w="9525">
            <a:noFill/>
            <a:miter lim="800000"/>
            <a:headEnd/>
            <a:tailEnd/>
          </a:ln>
          <a:effectLst/>
        </p:spPr>
        <p:txBody>
          <a:bodyPr/>
          <a:lstStyle/>
          <a:p>
            <a:pPr marL="342900" indent="-342900"/>
            <a:r>
              <a:rPr lang="en-US" altLang="en-US"/>
              <a:t>At 75 cents a bottle:</a:t>
            </a:r>
          </a:p>
          <a:p>
            <a:pPr marL="342900" indent="-342900"/>
            <a:r>
              <a:rPr lang="en-US" altLang="en-US" b="1"/>
              <a:t>1.</a:t>
            </a:r>
            <a:r>
              <a:rPr lang="en-US" altLang="en-US"/>
              <a:t> Quantity is demanded 11 million bottles.</a:t>
            </a:r>
            <a:endParaRPr lang="en-US"/>
          </a:p>
        </p:txBody>
      </p:sp>
      <p:sp>
        <p:nvSpPr>
          <p:cNvPr id="394245" name="Rectangle 5"/>
          <p:cNvSpPr>
            <a:spLocks noChangeArrowheads="1"/>
          </p:cNvSpPr>
          <p:nvPr/>
        </p:nvSpPr>
        <p:spPr bwMode="auto">
          <a:xfrm>
            <a:off x="76200" y="3886200"/>
            <a:ext cx="3657600" cy="838200"/>
          </a:xfrm>
          <a:prstGeom prst="rect">
            <a:avLst/>
          </a:prstGeom>
          <a:noFill/>
          <a:ln w="9525">
            <a:noFill/>
            <a:miter lim="800000"/>
            <a:headEnd/>
            <a:tailEnd/>
          </a:ln>
          <a:effectLst/>
        </p:spPr>
        <p:txBody>
          <a:bodyPr/>
          <a:lstStyle/>
          <a:p>
            <a:pPr marL="342900" indent="-342900"/>
            <a:r>
              <a:rPr lang="en-US" altLang="en-US" b="1" dirty="0"/>
              <a:t>3.</a:t>
            </a:r>
            <a:r>
              <a:rPr lang="en-US" altLang="en-US" dirty="0"/>
              <a:t> There is a shortage of 2 million bottles.</a:t>
            </a:r>
            <a:endParaRPr lang="en-US" sz="2800" b="1" dirty="0">
              <a:solidFill>
                <a:srgbClr val="00468F"/>
              </a:solidFill>
            </a:endParaRPr>
          </a:p>
        </p:txBody>
      </p:sp>
      <p:sp>
        <p:nvSpPr>
          <p:cNvPr id="394246" name="Rectangle 6"/>
          <p:cNvSpPr>
            <a:spLocks noChangeArrowheads="1"/>
          </p:cNvSpPr>
          <p:nvPr/>
        </p:nvSpPr>
        <p:spPr bwMode="auto">
          <a:xfrm>
            <a:off x="76200" y="4876800"/>
            <a:ext cx="4330700" cy="1219200"/>
          </a:xfrm>
          <a:prstGeom prst="rect">
            <a:avLst/>
          </a:prstGeom>
          <a:noFill/>
          <a:ln w="9525">
            <a:noFill/>
            <a:miter lim="800000"/>
            <a:headEnd/>
            <a:tailEnd/>
          </a:ln>
          <a:effectLst/>
        </p:spPr>
        <p:txBody>
          <a:bodyPr/>
          <a:lstStyle/>
          <a:p>
            <a:pPr marL="342900" indent="-342900"/>
            <a:r>
              <a:rPr lang="en-US" altLang="en-US" b="1" dirty="0"/>
              <a:t>4.</a:t>
            </a:r>
            <a:r>
              <a:rPr lang="en-US" altLang="en-US" dirty="0"/>
              <a:t> Price rises until the shortage is eliminated and the market is in equilibrium.                    </a:t>
            </a:r>
            <a:endParaRPr lang="en-US" sz="2800" b="1" dirty="0">
              <a:solidFill>
                <a:srgbClr val="00468F"/>
              </a:solidFill>
            </a:endParaRPr>
          </a:p>
        </p:txBody>
      </p:sp>
      <p:sp>
        <p:nvSpPr>
          <p:cNvPr id="394253" name="Rectangle 13"/>
          <p:cNvSpPr>
            <a:spLocks noChangeArrowheads="1"/>
          </p:cNvSpPr>
          <p:nvPr/>
        </p:nvSpPr>
        <p:spPr bwMode="auto">
          <a:xfrm>
            <a:off x="76200" y="2895600"/>
            <a:ext cx="3352800" cy="762000"/>
          </a:xfrm>
          <a:prstGeom prst="rect">
            <a:avLst/>
          </a:prstGeom>
          <a:noFill/>
          <a:ln w="9525">
            <a:noFill/>
            <a:miter lim="800000"/>
            <a:headEnd/>
            <a:tailEnd/>
          </a:ln>
          <a:effectLst/>
        </p:spPr>
        <p:txBody>
          <a:bodyPr/>
          <a:lstStyle/>
          <a:p>
            <a:pPr marL="342900" indent="-342900"/>
            <a:r>
              <a:rPr lang="en-US" altLang="en-US" b="1"/>
              <a:t>2.</a:t>
            </a:r>
            <a:r>
              <a:rPr lang="en-US" altLang="en-US"/>
              <a:t> Quantity supplied is 9 million bottles.</a:t>
            </a:r>
          </a:p>
          <a:p>
            <a:pPr marL="342900" indent="-342900"/>
            <a:endParaRPr lang="en-US" sz="2800" b="1">
              <a:solidFill>
                <a:srgbClr val="00468F"/>
              </a:solidFill>
            </a:endParaRPr>
          </a:p>
        </p:txBody>
      </p:sp>
      <p:pic>
        <p:nvPicPr>
          <p:cNvPr id="394266" name="Picture 26" descr="fig0310ba"/>
          <p:cNvPicPr>
            <a:picLocks noChangeAspect="1" noChangeArrowheads="1"/>
          </p:cNvPicPr>
          <p:nvPr/>
        </p:nvPicPr>
        <p:blipFill>
          <a:blip r:embed="rId3" cstate="print"/>
          <a:srcRect/>
          <a:stretch>
            <a:fillRect/>
          </a:stretch>
        </p:blipFill>
        <p:spPr bwMode="auto">
          <a:xfrm>
            <a:off x="4406900" y="1676400"/>
            <a:ext cx="4202113" cy="4572000"/>
          </a:xfrm>
          <a:prstGeom prst="rect">
            <a:avLst/>
          </a:prstGeom>
          <a:noFill/>
        </p:spPr>
      </p:pic>
      <p:pic>
        <p:nvPicPr>
          <p:cNvPr id="394267" name="Picture 27" descr="fig0310bb"/>
          <p:cNvPicPr>
            <a:picLocks noChangeAspect="1" noChangeArrowheads="1"/>
          </p:cNvPicPr>
          <p:nvPr/>
        </p:nvPicPr>
        <p:blipFill>
          <a:blip r:embed="rId4" cstate="print"/>
          <a:srcRect/>
          <a:stretch>
            <a:fillRect/>
          </a:stretch>
        </p:blipFill>
        <p:spPr bwMode="auto">
          <a:xfrm>
            <a:off x="4406900" y="1676400"/>
            <a:ext cx="4202113" cy="4572000"/>
          </a:xfrm>
          <a:prstGeom prst="rect">
            <a:avLst/>
          </a:prstGeom>
          <a:noFill/>
        </p:spPr>
      </p:pic>
      <p:pic>
        <p:nvPicPr>
          <p:cNvPr id="394268" name="Picture 28" descr="fig0310bc"/>
          <p:cNvPicPr>
            <a:picLocks noChangeAspect="1" noChangeArrowheads="1"/>
          </p:cNvPicPr>
          <p:nvPr/>
        </p:nvPicPr>
        <p:blipFill>
          <a:blip r:embed="rId5" cstate="print"/>
          <a:srcRect/>
          <a:stretch>
            <a:fillRect/>
          </a:stretch>
        </p:blipFill>
        <p:spPr bwMode="auto">
          <a:xfrm>
            <a:off x="4406900" y="1676400"/>
            <a:ext cx="4202113" cy="4572000"/>
          </a:xfrm>
          <a:prstGeom prst="rect">
            <a:avLst/>
          </a:prstGeom>
          <a:noFill/>
        </p:spPr>
      </p:pic>
      <p:pic>
        <p:nvPicPr>
          <p:cNvPr id="394269" name="Picture 29" descr="fig0310bd"/>
          <p:cNvPicPr>
            <a:picLocks noChangeAspect="1" noChangeArrowheads="1"/>
          </p:cNvPicPr>
          <p:nvPr/>
        </p:nvPicPr>
        <p:blipFill>
          <a:blip r:embed="rId6" cstate="print"/>
          <a:srcRect/>
          <a:stretch>
            <a:fillRect/>
          </a:stretch>
        </p:blipFill>
        <p:spPr bwMode="auto">
          <a:xfrm>
            <a:off x="4406900" y="1676400"/>
            <a:ext cx="4202113" cy="4572000"/>
          </a:xfrm>
          <a:prstGeom prst="rect">
            <a:avLst/>
          </a:prstGeom>
          <a:noFill/>
        </p:spPr>
      </p:pic>
      <p:pic>
        <p:nvPicPr>
          <p:cNvPr id="394270" name="Picture 30" descr="fig0310be"/>
          <p:cNvPicPr>
            <a:picLocks noChangeAspect="1" noChangeArrowheads="1"/>
          </p:cNvPicPr>
          <p:nvPr/>
        </p:nvPicPr>
        <p:blipFill>
          <a:blip r:embed="rId7" cstate="print"/>
          <a:srcRect/>
          <a:stretch>
            <a:fillRect/>
          </a:stretch>
        </p:blipFill>
        <p:spPr bwMode="auto">
          <a:xfrm>
            <a:off x="4406900" y="1676400"/>
            <a:ext cx="4202113" cy="4572000"/>
          </a:xfrm>
          <a:prstGeom prst="rect">
            <a:avLst/>
          </a:prstGeom>
          <a:noFill/>
        </p:spPr>
      </p:pic>
      <p:pic>
        <p:nvPicPr>
          <p:cNvPr id="394271" name="Picture 31" descr="fig0310bf"/>
          <p:cNvPicPr>
            <a:picLocks noChangeAspect="1" noChangeArrowheads="1"/>
          </p:cNvPicPr>
          <p:nvPr/>
        </p:nvPicPr>
        <p:blipFill>
          <a:blip r:embed="rId8" cstate="print"/>
          <a:srcRect/>
          <a:stretch>
            <a:fillRect/>
          </a:stretch>
        </p:blipFill>
        <p:spPr bwMode="auto">
          <a:xfrm>
            <a:off x="4406900" y="1676400"/>
            <a:ext cx="4202113" cy="45720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4244"/>
                                        </p:tgtEl>
                                        <p:attrNameLst>
                                          <p:attrName>style.visibility</p:attrName>
                                        </p:attrNameLst>
                                      </p:cBhvr>
                                      <p:to>
                                        <p:strVal val="visible"/>
                                      </p:to>
                                    </p:set>
                                    <p:animEffect transition="in" filter="wipe(left)">
                                      <p:cBhvr>
                                        <p:cTn id="7" dur="500"/>
                                        <p:tgtEl>
                                          <p:spTgt spid="39424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4267"/>
                                        </p:tgtEl>
                                        <p:attrNameLst>
                                          <p:attrName>style.visibility</p:attrName>
                                        </p:attrNameLst>
                                      </p:cBhvr>
                                      <p:to>
                                        <p:strVal val="visible"/>
                                      </p:to>
                                    </p:set>
                                    <p:animEffect transition="in" filter="wipe(left)">
                                      <p:cBhvr>
                                        <p:cTn id="11" dur="500"/>
                                        <p:tgtEl>
                                          <p:spTgt spid="39426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94253"/>
                                        </p:tgtEl>
                                        <p:attrNameLst>
                                          <p:attrName>style.visibility</p:attrName>
                                        </p:attrNameLst>
                                      </p:cBhvr>
                                      <p:to>
                                        <p:strVal val="visible"/>
                                      </p:to>
                                    </p:set>
                                    <p:animEffect transition="in" filter="wipe(left)">
                                      <p:cBhvr>
                                        <p:cTn id="16" dur="500"/>
                                        <p:tgtEl>
                                          <p:spTgt spid="394253"/>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394268"/>
                                        </p:tgtEl>
                                        <p:attrNameLst>
                                          <p:attrName>style.visibility</p:attrName>
                                        </p:attrNameLst>
                                      </p:cBhvr>
                                      <p:to>
                                        <p:strVal val="visible"/>
                                      </p:to>
                                    </p:set>
                                    <p:animEffect transition="in" filter="wipe(up)">
                                      <p:cBhvr>
                                        <p:cTn id="20" dur="500"/>
                                        <p:tgtEl>
                                          <p:spTgt spid="394268"/>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94245"/>
                                        </p:tgtEl>
                                        <p:attrNameLst>
                                          <p:attrName>style.visibility</p:attrName>
                                        </p:attrNameLst>
                                      </p:cBhvr>
                                      <p:to>
                                        <p:strVal val="visible"/>
                                      </p:to>
                                    </p:set>
                                    <p:animEffect transition="in" filter="wipe(left)">
                                      <p:cBhvr>
                                        <p:cTn id="25" dur="500"/>
                                        <p:tgtEl>
                                          <p:spTgt spid="394245"/>
                                        </p:tgtEl>
                                      </p:cBhvr>
                                    </p:animEffect>
                                  </p:childTnLst>
                                </p:cTn>
                              </p:par>
                            </p:childTnLst>
                          </p:cTn>
                        </p:par>
                        <p:par>
                          <p:cTn id="26" fill="hold">
                            <p:stCondLst>
                              <p:cond delay="500"/>
                            </p:stCondLst>
                            <p:childTnLst>
                              <p:par>
                                <p:cTn id="27" presetID="16" presetClass="entr" presetSubtype="37" fill="hold" nodeType="afterEffect">
                                  <p:stCondLst>
                                    <p:cond delay="0"/>
                                  </p:stCondLst>
                                  <p:childTnLst>
                                    <p:set>
                                      <p:cBhvr>
                                        <p:cTn id="28" dur="1" fill="hold">
                                          <p:stCondLst>
                                            <p:cond delay="0"/>
                                          </p:stCondLst>
                                        </p:cTn>
                                        <p:tgtEl>
                                          <p:spTgt spid="394269"/>
                                        </p:tgtEl>
                                        <p:attrNameLst>
                                          <p:attrName>style.visibility</p:attrName>
                                        </p:attrNameLst>
                                      </p:cBhvr>
                                      <p:to>
                                        <p:strVal val="visible"/>
                                      </p:to>
                                    </p:set>
                                    <p:animEffect transition="in" filter="barn(outVertical)">
                                      <p:cBhvr>
                                        <p:cTn id="29" dur="500"/>
                                        <p:tgtEl>
                                          <p:spTgt spid="39426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94246"/>
                                        </p:tgtEl>
                                        <p:attrNameLst>
                                          <p:attrName>style.visibility</p:attrName>
                                        </p:attrNameLst>
                                      </p:cBhvr>
                                      <p:to>
                                        <p:strVal val="visible"/>
                                      </p:to>
                                    </p:set>
                                    <p:animEffect transition="in" filter="wipe(left)">
                                      <p:cBhvr>
                                        <p:cTn id="34" dur="500"/>
                                        <p:tgtEl>
                                          <p:spTgt spid="394246"/>
                                        </p:tgtEl>
                                      </p:cBhvr>
                                    </p:animEffect>
                                  </p:childTnLst>
                                </p:cTn>
                              </p:par>
                            </p:childTnLst>
                          </p:cTn>
                        </p:par>
                        <p:par>
                          <p:cTn id="35" fill="hold">
                            <p:stCondLst>
                              <p:cond delay="500"/>
                            </p:stCondLst>
                            <p:childTnLst>
                              <p:par>
                                <p:cTn id="36" presetID="22" presetClass="entr" presetSubtype="4" fill="hold" nodeType="afterEffect">
                                  <p:stCondLst>
                                    <p:cond delay="0"/>
                                  </p:stCondLst>
                                  <p:childTnLst>
                                    <p:set>
                                      <p:cBhvr>
                                        <p:cTn id="37" dur="1" fill="hold">
                                          <p:stCondLst>
                                            <p:cond delay="0"/>
                                          </p:stCondLst>
                                        </p:cTn>
                                        <p:tgtEl>
                                          <p:spTgt spid="394270"/>
                                        </p:tgtEl>
                                        <p:attrNameLst>
                                          <p:attrName>style.visibility</p:attrName>
                                        </p:attrNameLst>
                                      </p:cBhvr>
                                      <p:to>
                                        <p:strVal val="visible"/>
                                      </p:to>
                                    </p:set>
                                    <p:animEffect transition="in" filter="wipe(down)">
                                      <p:cBhvr>
                                        <p:cTn id="38" dur="500"/>
                                        <p:tgtEl>
                                          <p:spTgt spid="394270"/>
                                        </p:tgtEl>
                                      </p:cBhvr>
                                    </p:animEffect>
                                  </p:childTnLst>
                                </p:cTn>
                              </p:par>
                            </p:childTnLst>
                          </p:cTn>
                        </p:par>
                        <p:par>
                          <p:cTn id="39" fill="hold">
                            <p:stCondLst>
                              <p:cond delay="1000"/>
                            </p:stCondLst>
                            <p:childTnLst>
                              <p:par>
                                <p:cTn id="40" presetID="22" presetClass="entr" presetSubtype="4" fill="hold" nodeType="afterEffect">
                                  <p:stCondLst>
                                    <p:cond delay="0"/>
                                  </p:stCondLst>
                                  <p:childTnLst>
                                    <p:set>
                                      <p:cBhvr>
                                        <p:cTn id="41" dur="1" fill="hold">
                                          <p:stCondLst>
                                            <p:cond delay="0"/>
                                          </p:stCondLst>
                                        </p:cTn>
                                        <p:tgtEl>
                                          <p:spTgt spid="394271"/>
                                        </p:tgtEl>
                                        <p:attrNameLst>
                                          <p:attrName>style.visibility</p:attrName>
                                        </p:attrNameLst>
                                      </p:cBhvr>
                                      <p:to>
                                        <p:strVal val="visible"/>
                                      </p:to>
                                    </p:set>
                                    <p:animEffect transition="in" filter="wipe(down)">
                                      <p:cBhvr>
                                        <p:cTn id="42" dur="500"/>
                                        <p:tgtEl>
                                          <p:spTgt spid="394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244" grpId="0" autoUpdateAnimBg="0"/>
      <p:bldP spid="394245" grpId="0" autoUpdateAnimBg="0"/>
      <p:bldP spid="394246" grpId="0" autoUpdateAnimBg="0"/>
      <p:bldP spid="394253"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4670" name="Picture 14" descr="fig0310ba"/>
          <p:cNvPicPr>
            <a:picLocks noChangeAspect="1" noChangeArrowheads="1"/>
          </p:cNvPicPr>
          <p:nvPr/>
        </p:nvPicPr>
        <p:blipFill>
          <a:blip r:embed="rId3" cstate="print"/>
          <a:srcRect/>
          <a:stretch>
            <a:fillRect/>
          </a:stretch>
        </p:blipFill>
        <p:spPr bwMode="auto">
          <a:xfrm>
            <a:off x="2052638" y="687388"/>
            <a:ext cx="5241925" cy="5702300"/>
          </a:xfrm>
          <a:prstGeom prst="rect">
            <a:avLst/>
          </a:prstGeom>
          <a:noFill/>
        </p:spPr>
      </p:pic>
      <p:pic>
        <p:nvPicPr>
          <p:cNvPr id="454671" name="Picture 15" descr="fig0310bb"/>
          <p:cNvPicPr>
            <a:picLocks noChangeAspect="1" noChangeArrowheads="1"/>
          </p:cNvPicPr>
          <p:nvPr/>
        </p:nvPicPr>
        <p:blipFill>
          <a:blip r:embed="rId4" cstate="print"/>
          <a:srcRect/>
          <a:stretch>
            <a:fillRect/>
          </a:stretch>
        </p:blipFill>
        <p:spPr bwMode="auto">
          <a:xfrm>
            <a:off x="2052638" y="687388"/>
            <a:ext cx="5241925" cy="5702300"/>
          </a:xfrm>
          <a:prstGeom prst="rect">
            <a:avLst/>
          </a:prstGeom>
          <a:noFill/>
        </p:spPr>
      </p:pic>
      <p:pic>
        <p:nvPicPr>
          <p:cNvPr id="454672" name="Picture 16" descr="fig0310bc"/>
          <p:cNvPicPr>
            <a:picLocks noChangeAspect="1" noChangeArrowheads="1"/>
          </p:cNvPicPr>
          <p:nvPr/>
        </p:nvPicPr>
        <p:blipFill>
          <a:blip r:embed="rId5" cstate="print"/>
          <a:srcRect/>
          <a:stretch>
            <a:fillRect/>
          </a:stretch>
        </p:blipFill>
        <p:spPr bwMode="auto">
          <a:xfrm>
            <a:off x="2052638" y="687388"/>
            <a:ext cx="5241925" cy="5702300"/>
          </a:xfrm>
          <a:prstGeom prst="rect">
            <a:avLst/>
          </a:prstGeom>
          <a:noFill/>
        </p:spPr>
      </p:pic>
      <p:pic>
        <p:nvPicPr>
          <p:cNvPr id="454673" name="Picture 17" descr="fig0310bd"/>
          <p:cNvPicPr>
            <a:picLocks noChangeAspect="1" noChangeArrowheads="1"/>
          </p:cNvPicPr>
          <p:nvPr/>
        </p:nvPicPr>
        <p:blipFill>
          <a:blip r:embed="rId6" cstate="print"/>
          <a:srcRect/>
          <a:stretch>
            <a:fillRect/>
          </a:stretch>
        </p:blipFill>
        <p:spPr bwMode="auto">
          <a:xfrm>
            <a:off x="2052638" y="687388"/>
            <a:ext cx="5241925" cy="5702300"/>
          </a:xfrm>
          <a:prstGeom prst="rect">
            <a:avLst/>
          </a:prstGeom>
          <a:noFill/>
        </p:spPr>
      </p:pic>
      <p:pic>
        <p:nvPicPr>
          <p:cNvPr id="454674" name="Picture 18" descr="fig0310be"/>
          <p:cNvPicPr>
            <a:picLocks noChangeAspect="1" noChangeArrowheads="1"/>
          </p:cNvPicPr>
          <p:nvPr/>
        </p:nvPicPr>
        <p:blipFill>
          <a:blip r:embed="rId7" cstate="print"/>
          <a:srcRect/>
          <a:stretch>
            <a:fillRect/>
          </a:stretch>
        </p:blipFill>
        <p:spPr bwMode="auto">
          <a:xfrm>
            <a:off x="2052638" y="687388"/>
            <a:ext cx="5241925" cy="5702300"/>
          </a:xfrm>
          <a:prstGeom prst="rect">
            <a:avLst/>
          </a:prstGeom>
          <a:noFill/>
        </p:spPr>
      </p:pic>
      <p:pic>
        <p:nvPicPr>
          <p:cNvPr id="454675" name="Picture 19" descr="fig0310bf"/>
          <p:cNvPicPr>
            <a:picLocks noChangeAspect="1" noChangeArrowheads="1"/>
          </p:cNvPicPr>
          <p:nvPr/>
        </p:nvPicPr>
        <p:blipFill>
          <a:blip r:embed="rId8" cstate="print"/>
          <a:srcRect/>
          <a:stretch>
            <a:fillRect/>
          </a:stretch>
        </p:blipFill>
        <p:spPr bwMode="auto">
          <a:xfrm>
            <a:off x="2052638" y="687388"/>
            <a:ext cx="5241925" cy="57023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4671"/>
                                        </p:tgtEl>
                                        <p:attrNameLst>
                                          <p:attrName>style.visibility</p:attrName>
                                        </p:attrNameLst>
                                      </p:cBhvr>
                                      <p:to>
                                        <p:strVal val="visible"/>
                                      </p:to>
                                    </p:set>
                                    <p:animEffect transition="in" filter="wipe(left)">
                                      <p:cBhvr>
                                        <p:cTn id="7" dur="500"/>
                                        <p:tgtEl>
                                          <p:spTgt spid="45467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54672"/>
                                        </p:tgtEl>
                                        <p:attrNameLst>
                                          <p:attrName>style.visibility</p:attrName>
                                        </p:attrNameLst>
                                      </p:cBhvr>
                                      <p:to>
                                        <p:strVal val="visible"/>
                                      </p:to>
                                    </p:set>
                                    <p:animEffect transition="in" filter="wipe(down)">
                                      <p:cBhvr>
                                        <p:cTn id="12" dur="500"/>
                                        <p:tgtEl>
                                          <p:spTgt spid="45467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454673"/>
                                        </p:tgtEl>
                                        <p:attrNameLst>
                                          <p:attrName>style.visibility</p:attrName>
                                        </p:attrNameLst>
                                      </p:cBhvr>
                                      <p:to>
                                        <p:strVal val="visible"/>
                                      </p:to>
                                    </p:set>
                                    <p:animEffect transition="in" filter="barn(outVertical)">
                                      <p:cBhvr>
                                        <p:cTn id="17" dur="500"/>
                                        <p:tgtEl>
                                          <p:spTgt spid="45467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54674"/>
                                        </p:tgtEl>
                                        <p:attrNameLst>
                                          <p:attrName>style.visibility</p:attrName>
                                        </p:attrNameLst>
                                      </p:cBhvr>
                                      <p:to>
                                        <p:strVal val="visible"/>
                                      </p:to>
                                    </p:set>
                                    <p:animEffect transition="in" filter="wipe(down)">
                                      <p:cBhvr>
                                        <p:cTn id="22" dur="500"/>
                                        <p:tgtEl>
                                          <p:spTgt spid="45467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54675"/>
                                        </p:tgtEl>
                                        <p:attrNameLst>
                                          <p:attrName>style.visibility</p:attrName>
                                        </p:attrNameLst>
                                      </p:cBhvr>
                                      <p:to>
                                        <p:strVal val="visible"/>
                                      </p:to>
                                    </p:set>
                                    <p:animEffect transition="in" filter="wipe(down)">
                                      <p:cBhvr>
                                        <p:cTn id="27" dur="500"/>
                                        <p:tgtEl>
                                          <p:spTgt spid="454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9362" name="Rectangle 2"/>
          <p:cNvSpPr>
            <a:spLocks noGrp="1" noChangeArrowheads="1"/>
          </p:cNvSpPr>
          <p:nvPr>
            <p:ph type="title"/>
          </p:nvPr>
        </p:nvSpPr>
        <p:spPr/>
        <p:txBody>
          <a:bodyPr/>
          <a:lstStyle/>
          <a:p>
            <a:r>
              <a:rPr lang="en-US"/>
              <a:t>4.3 MARKET EQUILIBRIUM</a:t>
            </a:r>
          </a:p>
        </p:txBody>
      </p:sp>
      <p:sp>
        <p:nvSpPr>
          <p:cNvPr id="399364" name="Rectangle 4"/>
          <p:cNvSpPr>
            <a:spLocks noChangeArrowheads="1"/>
          </p:cNvSpPr>
          <p:nvPr/>
        </p:nvSpPr>
        <p:spPr bwMode="auto">
          <a:xfrm>
            <a:off x="76200" y="1828800"/>
            <a:ext cx="3505200" cy="1143000"/>
          </a:xfrm>
          <a:prstGeom prst="rect">
            <a:avLst/>
          </a:prstGeom>
          <a:noFill/>
          <a:ln w="9525">
            <a:noFill/>
            <a:miter lim="800000"/>
            <a:headEnd/>
            <a:tailEnd/>
          </a:ln>
          <a:effectLst/>
        </p:spPr>
        <p:txBody>
          <a:bodyPr/>
          <a:lstStyle/>
          <a:p>
            <a:pPr marL="342900" indent="-342900"/>
            <a:r>
              <a:rPr lang="en-US" altLang="en-US" dirty="0"/>
              <a:t>At $1.50 a bottle:</a:t>
            </a:r>
          </a:p>
          <a:p>
            <a:pPr marL="342900" indent="-342900"/>
            <a:r>
              <a:rPr lang="en-US" altLang="en-US" b="1" dirty="0"/>
              <a:t>1.</a:t>
            </a:r>
            <a:r>
              <a:rPr lang="en-US" altLang="en-US" dirty="0"/>
              <a:t> Quantity supplied is 11 million bottles.</a:t>
            </a:r>
            <a:endParaRPr lang="en-US" dirty="0"/>
          </a:p>
        </p:txBody>
      </p:sp>
      <p:sp>
        <p:nvSpPr>
          <p:cNvPr id="399365" name="Rectangle 5"/>
          <p:cNvSpPr>
            <a:spLocks noChangeArrowheads="1"/>
          </p:cNvSpPr>
          <p:nvPr/>
        </p:nvSpPr>
        <p:spPr bwMode="auto">
          <a:xfrm>
            <a:off x="76200" y="4191000"/>
            <a:ext cx="3505200" cy="838200"/>
          </a:xfrm>
          <a:prstGeom prst="rect">
            <a:avLst/>
          </a:prstGeom>
          <a:noFill/>
          <a:ln w="9525">
            <a:noFill/>
            <a:miter lim="800000"/>
            <a:headEnd/>
            <a:tailEnd/>
          </a:ln>
          <a:effectLst/>
        </p:spPr>
        <p:txBody>
          <a:bodyPr/>
          <a:lstStyle/>
          <a:p>
            <a:pPr marL="342900" indent="-342900"/>
            <a:r>
              <a:rPr lang="en-US" altLang="en-US" b="1" dirty="0"/>
              <a:t>3.</a:t>
            </a:r>
            <a:r>
              <a:rPr lang="en-US" altLang="en-US" dirty="0"/>
              <a:t> There is a surplus of 2 million bottles.</a:t>
            </a:r>
            <a:endParaRPr lang="en-US" sz="2800" b="1" dirty="0">
              <a:solidFill>
                <a:srgbClr val="00468F"/>
              </a:solidFill>
            </a:endParaRPr>
          </a:p>
        </p:txBody>
      </p:sp>
      <p:sp>
        <p:nvSpPr>
          <p:cNvPr id="399366" name="Rectangle 6"/>
          <p:cNvSpPr>
            <a:spLocks noChangeArrowheads="1"/>
          </p:cNvSpPr>
          <p:nvPr/>
        </p:nvSpPr>
        <p:spPr bwMode="auto">
          <a:xfrm>
            <a:off x="76200" y="5029200"/>
            <a:ext cx="4330700" cy="1219200"/>
          </a:xfrm>
          <a:prstGeom prst="rect">
            <a:avLst/>
          </a:prstGeom>
          <a:noFill/>
          <a:ln w="9525">
            <a:noFill/>
            <a:miter lim="800000"/>
            <a:headEnd/>
            <a:tailEnd/>
          </a:ln>
          <a:effectLst/>
        </p:spPr>
        <p:txBody>
          <a:bodyPr/>
          <a:lstStyle/>
          <a:p>
            <a:pPr marL="342900" indent="-342900"/>
            <a:r>
              <a:rPr lang="en-US" altLang="en-US" b="1" dirty="0"/>
              <a:t>4.</a:t>
            </a:r>
            <a:r>
              <a:rPr lang="en-US" altLang="en-US" dirty="0"/>
              <a:t> Price falls until the surplus is eliminated and the market is in equilibrium.                    </a:t>
            </a:r>
            <a:endParaRPr lang="en-US" sz="2800" b="1" dirty="0">
              <a:solidFill>
                <a:srgbClr val="00468F"/>
              </a:solidFill>
            </a:endParaRPr>
          </a:p>
        </p:txBody>
      </p:sp>
      <p:sp>
        <p:nvSpPr>
          <p:cNvPr id="399373" name="Rectangle 13"/>
          <p:cNvSpPr>
            <a:spLocks noChangeArrowheads="1"/>
          </p:cNvSpPr>
          <p:nvPr/>
        </p:nvSpPr>
        <p:spPr bwMode="auto">
          <a:xfrm>
            <a:off x="76200" y="3276600"/>
            <a:ext cx="3733800" cy="762000"/>
          </a:xfrm>
          <a:prstGeom prst="rect">
            <a:avLst/>
          </a:prstGeom>
          <a:noFill/>
          <a:ln w="9525">
            <a:noFill/>
            <a:miter lim="800000"/>
            <a:headEnd/>
            <a:tailEnd/>
          </a:ln>
          <a:effectLst/>
        </p:spPr>
        <p:txBody>
          <a:bodyPr/>
          <a:lstStyle/>
          <a:p>
            <a:pPr marL="342900" indent="-342900"/>
            <a:r>
              <a:rPr lang="en-US" altLang="en-US" b="1" dirty="0"/>
              <a:t>2.</a:t>
            </a:r>
            <a:r>
              <a:rPr lang="en-US" altLang="en-US" dirty="0"/>
              <a:t> Quantity demanded is 9 million bottles.</a:t>
            </a:r>
            <a:endParaRPr lang="en-US" dirty="0"/>
          </a:p>
        </p:txBody>
      </p:sp>
      <p:pic>
        <p:nvPicPr>
          <p:cNvPr id="399392" name="Picture 32" descr="fig0410aa"/>
          <p:cNvPicPr>
            <a:picLocks noChangeAspect="1" noChangeArrowheads="1"/>
          </p:cNvPicPr>
          <p:nvPr/>
        </p:nvPicPr>
        <p:blipFill>
          <a:blip r:embed="rId3" cstate="print"/>
          <a:srcRect/>
          <a:stretch>
            <a:fillRect/>
          </a:stretch>
        </p:blipFill>
        <p:spPr bwMode="auto">
          <a:xfrm>
            <a:off x="4405313" y="1676400"/>
            <a:ext cx="4205287" cy="4572000"/>
          </a:xfrm>
          <a:prstGeom prst="rect">
            <a:avLst/>
          </a:prstGeom>
          <a:noFill/>
        </p:spPr>
      </p:pic>
      <p:pic>
        <p:nvPicPr>
          <p:cNvPr id="399393" name="Picture 33" descr="fig0410ab"/>
          <p:cNvPicPr>
            <a:picLocks noChangeAspect="1" noChangeArrowheads="1"/>
          </p:cNvPicPr>
          <p:nvPr/>
        </p:nvPicPr>
        <p:blipFill>
          <a:blip r:embed="rId4" cstate="print"/>
          <a:srcRect/>
          <a:stretch>
            <a:fillRect/>
          </a:stretch>
        </p:blipFill>
        <p:spPr bwMode="auto">
          <a:xfrm>
            <a:off x="4405313" y="1676400"/>
            <a:ext cx="4205287" cy="4572000"/>
          </a:xfrm>
          <a:prstGeom prst="rect">
            <a:avLst/>
          </a:prstGeom>
          <a:noFill/>
        </p:spPr>
      </p:pic>
      <p:pic>
        <p:nvPicPr>
          <p:cNvPr id="399394" name="Picture 34" descr="fig0410ac"/>
          <p:cNvPicPr>
            <a:picLocks noChangeAspect="1" noChangeArrowheads="1"/>
          </p:cNvPicPr>
          <p:nvPr/>
        </p:nvPicPr>
        <p:blipFill>
          <a:blip r:embed="rId5" cstate="print"/>
          <a:srcRect/>
          <a:stretch>
            <a:fillRect/>
          </a:stretch>
        </p:blipFill>
        <p:spPr bwMode="auto">
          <a:xfrm>
            <a:off x="4405313" y="1676400"/>
            <a:ext cx="4205287" cy="4572000"/>
          </a:xfrm>
          <a:prstGeom prst="rect">
            <a:avLst/>
          </a:prstGeom>
          <a:noFill/>
        </p:spPr>
      </p:pic>
      <p:pic>
        <p:nvPicPr>
          <p:cNvPr id="399395" name="Picture 35" descr="fig0410ad"/>
          <p:cNvPicPr>
            <a:picLocks noChangeAspect="1" noChangeArrowheads="1"/>
          </p:cNvPicPr>
          <p:nvPr/>
        </p:nvPicPr>
        <p:blipFill>
          <a:blip r:embed="rId6" cstate="print"/>
          <a:srcRect/>
          <a:stretch>
            <a:fillRect/>
          </a:stretch>
        </p:blipFill>
        <p:spPr bwMode="auto">
          <a:xfrm>
            <a:off x="4405313" y="1676400"/>
            <a:ext cx="4205287" cy="4572000"/>
          </a:xfrm>
          <a:prstGeom prst="rect">
            <a:avLst/>
          </a:prstGeom>
          <a:noFill/>
        </p:spPr>
      </p:pic>
      <p:pic>
        <p:nvPicPr>
          <p:cNvPr id="399396" name="Picture 36" descr="fig0410ae"/>
          <p:cNvPicPr>
            <a:picLocks noChangeAspect="1" noChangeArrowheads="1"/>
          </p:cNvPicPr>
          <p:nvPr/>
        </p:nvPicPr>
        <p:blipFill>
          <a:blip r:embed="rId7" cstate="print"/>
          <a:srcRect/>
          <a:stretch>
            <a:fillRect/>
          </a:stretch>
        </p:blipFill>
        <p:spPr bwMode="auto">
          <a:xfrm>
            <a:off x="4405313" y="1676400"/>
            <a:ext cx="4205287" cy="4572000"/>
          </a:xfrm>
          <a:prstGeom prst="rect">
            <a:avLst/>
          </a:prstGeom>
          <a:noFill/>
        </p:spPr>
      </p:pic>
      <p:pic>
        <p:nvPicPr>
          <p:cNvPr id="399397" name="Picture 37" descr="fig0410af"/>
          <p:cNvPicPr>
            <a:picLocks noChangeAspect="1" noChangeArrowheads="1"/>
          </p:cNvPicPr>
          <p:nvPr/>
        </p:nvPicPr>
        <p:blipFill>
          <a:blip r:embed="rId8" cstate="print"/>
          <a:srcRect/>
          <a:stretch>
            <a:fillRect/>
          </a:stretch>
        </p:blipFill>
        <p:spPr bwMode="auto">
          <a:xfrm>
            <a:off x="4405313" y="1676400"/>
            <a:ext cx="4205287" cy="45720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9364"/>
                                        </p:tgtEl>
                                        <p:attrNameLst>
                                          <p:attrName>style.visibility</p:attrName>
                                        </p:attrNameLst>
                                      </p:cBhvr>
                                      <p:to>
                                        <p:strVal val="visible"/>
                                      </p:to>
                                    </p:set>
                                    <p:animEffect transition="in" filter="wipe(left)">
                                      <p:cBhvr>
                                        <p:cTn id="7" dur="500"/>
                                        <p:tgtEl>
                                          <p:spTgt spid="39936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9393"/>
                                        </p:tgtEl>
                                        <p:attrNameLst>
                                          <p:attrName>style.visibility</p:attrName>
                                        </p:attrNameLst>
                                      </p:cBhvr>
                                      <p:to>
                                        <p:strVal val="visible"/>
                                      </p:to>
                                    </p:set>
                                    <p:animEffect transition="in" filter="wipe(left)">
                                      <p:cBhvr>
                                        <p:cTn id="11" dur="500"/>
                                        <p:tgtEl>
                                          <p:spTgt spid="39939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99373"/>
                                        </p:tgtEl>
                                        <p:attrNameLst>
                                          <p:attrName>style.visibility</p:attrName>
                                        </p:attrNameLst>
                                      </p:cBhvr>
                                      <p:to>
                                        <p:strVal val="visible"/>
                                      </p:to>
                                    </p:set>
                                    <p:animEffect transition="in" filter="wipe(left)">
                                      <p:cBhvr>
                                        <p:cTn id="16" dur="500"/>
                                        <p:tgtEl>
                                          <p:spTgt spid="399373"/>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399394"/>
                                        </p:tgtEl>
                                        <p:attrNameLst>
                                          <p:attrName>style.visibility</p:attrName>
                                        </p:attrNameLst>
                                      </p:cBhvr>
                                      <p:to>
                                        <p:strVal val="visible"/>
                                      </p:to>
                                    </p:set>
                                    <p:animEffect transition="in" filter="wipe(up)">
                                      <p:cBhvr>
                                        <p:cTn id="20" dur="500"/>
                                        <p:tgtEl>
                                          <p:spTgt spid="39939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99365"/>
                                        </p:tgtEl>
                                        <p:attrNameLst>
                                          <p:attrName>style.visibility</p:attrName>
                                        </p:attrNameLst>
                                      </p:cBhvr>
                                      <p:to>
                                        <p:strVal val="visible"/>
                                      </p:to>
                                    </p:set>
                                    <p:animEffect transition="in" filter="wipe(left)">
                                      <p:cBhvr>
                                        <p:cTn id="25" dur="500"/>
                                        <p:tgtEl>
                                          <p:spTgt spid="399365"/>
                                        </p:tgtEl>
                                      </p:cBhvr>
                                    </p:animEffect>
                                  </p:childTnLst>
                                </p:cTn>
                              </p:par>
                            </p:childTnLst>
                          </p:cTn>
                        </p:par>
                        <p:par>
                          <p:cTn id="26" fill="hold">
                            <p:stCondLst>
                              <p:cond delay="500"/>
                            </p:stCondLst>
                            <p:childTnLst>
                              <p:par>
                                <p:cTn id="27" presetID="16" presetClass="entr" presetSubtype="37" fill="hold" nodeType="afterEffect">
                                  <p:stCondLst>
                                    <p:cond delay="0"/>
                                  </p:stCondLst>
                                  <p:childTnLst>
                                    <p:set>
                                      <p:cBhvr>
                                        <p:cTn id="28" dur="1" fill="hold">
                                          <p:stCondLst>
                                            <p:cond delay="0"/>
                                          </p:stCondLst>
                                        </p:cTn>
                                        <p:tgtEl>
                                          <p:spTgt spid="399395"/>
                                        </p:tgtEl>
                                        <p:attrNameLst>
                                          <p:attrName>style.visibility</p:attrName>
                                        </p:attrNameLst>
                                      </p:cBhvr>
                                      <p:to>
                                        <p:strVal val="visible"/>
                                      </p:to>
                                    </p:set>
                                    <p:animEffect transition="in" filter="barn(outVertical)">
                                      <p:cBhvr>
                                        <p:cTn id="29" dur="500"/>
                                        <p:tgtEl>
                                          <p:spTgt spid="39939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399366"/>
                                        </p:tgtEl>
                                        <p:attrNameLst>
                                          <p:attrName>style.visibility</p:attrName>
                                        </p:attrNameLst>
                                      </p:cBhvr>
                                      <p:to>
                                        <p:strVal val="visible"/>
                                      </p:to>
                                    </p:set>
                                    <p:animEffect transition="in" filter="wipe(left)">
                                      <p:cBhvr>
                                        <p:cTn id="34" dur="500"/>
                                        <p:tgtEl>
                                          <p:spTgt spid="399366"/>
                                        </p:tgtEl>
                                      </p:cBhvr>
                                    </p:animEffect>
                                  </p:childTnLst>
                                </p:cTn>
                              </p:par>
                            </p:childTnLst>
                          </p:cTn>
                        </p:par>
                        <p:par>
                          <p:cTn id="35" fill="hold">
                            <p:stCondLst>
                              <p:cond delay="500"/>
                            </p:stCondLst>
                            <p:childTnLst>
                              <p:par>
                                <p:cTn id="36" presetID="22" presetClass="entr" presetSubtype="1" fill="hold" nodeType="afterEffect">
                                  <p:stCondLst>
                                    <p:cond delay="0"/>
                                  </p:stCondLst>
                                  <p:childTnLst>
                                    <p:set>
                                      <p:cBhvr>
                                        <p:cTn id="37" dur="1" fill="hold">
                                          <p:stCondLst>
                                            <p:cond delay="0"/>
                                          </p:stCondLst>
                                        </p:cTn>
                                        <p:tgtEl>
                                          <p:spTgt spid="399396"/>
                                        </p:tgtEl>
                                        <p:attrNameLst>
                                          <p:attrName>style.visibility</p:attrName>
                                        </p:attrNameLst>
                                      </p:cBhvr>
                                      <p:to>
                                        <p:strVal val="visible"/>
                                      </p:to>
                                    </p:set>
                                    <p:animEffect transition="in" filter="wipe(up)">
                                      <p:cBhvr>
                                        <p:cTn id="38" dur="2000"/>
                                        <p:tgtEl>
                                          <p:spTgt spid="399396"/>
                                        </p:tgtEl>
                                      </p:cBhvr>
                                    </p:animEffect>
                                  </p:childTnLst>
                                </p:cTn>
                              </p:par>
                              <p:par>
                                <p:cTn id="39" presetID="22" presetClass="entr" presetSubtype="1" fill="hold" nodeType="withEffect">
                                  <p:stCondLst>
                                    <p:cond delay="0"/>
                                  </p:stCondLst>
                                  <p:childTnLst>
                                    <p:set>
                                      <p:cBhvr>
                                        <p:cTn id="40" dur="1" fill="hold">
                                          <p:stCondLst>
                                            <p:cond delay="0"/>
                                          </p:stCondLst>
                                        </p:cTn>
                                        <p:tgtEl>
                                          <p:spTgt spid="399397"/>
                                        </p:tgtEl>
                                        <p:attrNameLst>
                                          <p:attrName>style.visibility</p:attrName>
                                        </p:attrNameLst>
                                      </p:cBhvr>
                                      <p:to>
                                        <p:strVal val="visible"/>
                                      </p:to>
                                    </p:set>
                                    <p:animEffect transition="in" filter="wipe(up)">
                                      <p:cBhvr>
                                        <p:cTn id="41" dur="2000"/>
                                        <p:tgtEl>
                                          <p:spTgt spid="399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64" grpId="0" autoUpdateAnimBg="0"/>
      <p:bldP spid="399365" grpId="0" autoUpdateAnimBg="0"/>
      <p:bldP spid="399366" grpId="0" autoUpdateAnimBg="0"/>
      <p:bldP spid="39937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3654" name="Picture 22" descr="fig0410aa"/>
          <p:cNvPicPr>
            <a:picLocks noChangeAspect="1" noChangeArrowheads="1"/>
          </p:cNvPicPr>
          <p:nvPr/>
        </p:nvPicPr>
        <p:blipFill>
          <a:blip r:embed="rId3" cstate="print"/>
          <a:srcRect/>
          <a:stretch>
            <a:fillRect/>
          </a:stretch>
        </p:blipFill>
        <p:spPr bwMode="auto">
          <a:xfrm>
            <a:off x="2038350" y="685800"/>
            <a:ext cx="5256213" cy="5715000"/>
          </a:xfrm>
          <a:prstGeom prst="rect">
            <a:avLst/>
          </a:prstGeom>
          <a:noFill/>
        </p:spPr>
      </p:pic>
      <p:pic>
        <p:nvPicPr>
          <p:cNvPr id="453655" name="Picture 23" descr="fig0410ab"/>
          <p:cNvPicPr>
            <a:picLocks noChangeAspect="1" noChangeArrowheads="1"/>
          </p:cNvPicPr>
          <p:nvPr/>
        </p:nvPicPr>
        <p:blipFill>
          <a:blip r:embed="rId4" cstate="print"/>
          <a:srcRect/>
          <a:stretch>
            <a:fillRect/>
          </a:stretch>
        </p:blipFill>
        <p:spPr bwMode="auto">
          <a:xfrm>
            <a:off x="2038350" y="685800"/>
            <a:ext cx="5256213" cy="5715000"/>
          </a:xfrm>
          <a:prstGeom prst="rect">
            <a:avLst/>
          </a:prstGeom>
          <a:noFill/>
        </p:spPr>
      </p:pic>
      <p:pic>
        <p:nvPicPr>
          <p:cNvPr id="453656" name="Picture 24" descr="fig0410ac"/>
          <p:cNvPicPr>
            <a:picLocks noChangeAspect="1" noChangeArrowheads="1"/>
          </p:cNvPicPr>
          <p:nvPr/>
        </p:nvPicPr>
        <p:blipFill>
          <a:blip r:embed="rId5" cstate="print"/>
          <a:srcRect/>
          <a:stretch>
            <a:fillRect/>
          </a:stretch>
        </p:blipFill>
        <p:spPr bwMode="auto">
          <a:xfrm>
            <a:off x="2038350" y="685800"/>
            <a:ext cx="5256213" cy="5715000"/>
          </a:xfrm>
          <a:prstGeom prst="rect">
            <a:avLst/>
          </a:prstGeom>
          <a:noFill/>
        </p:spPr>
      </p:pic>
      <p:pic>
        <p:nvPicPr>
          <p:cNvPr id="453657" name="Picture 25" descr="fig0410ad"/>
          <p:cNvPicPr>
            <a:picLocks noChangeAspect="1" noChangeArrowheads="1"/>
          </p:cNvPicPr>
          <p:nvPr/>
        </p:nvPicPr>
        <p:blipFill>
          <a:blip r:embed="rId6" cstate="print"/>
          <a:srcRect/>
          <a:stretch>
            <a:fillRect/>
          </a:stretch>
        </p:blipFill>
        <p:spPr bwMode="auto">
          <a:xfrm>
            <a:off x="2038350" y="685800"/>
            <a:ext cx="5256213" cy="5715000"/>
          </a:xfrm>
          <a:prstGeom prst="rect">
            <a:avLst/>
          </a:prstGeom>
          <a:noFill/>
        </p:spPr>
      </p:pic>
      <p:pic>
        <p:nvPicPr>
          <p:cNvPr id="453658" name="Picture 26" descr="fig0410ae"/>
          <p:cNvPicPr>
            <a:picLocks noChangeAspect="1" noChangeArrowheads="1"/>
          </p:cNvPicPr>
          <p:nvPr/>
        </p:nvPicPr>
        <p:blipFill>
          <a:blip r:embed="rId7" cstate="print"/>
          <a:srcRect/>
          <a:stretch>
            <a:fillRect/>
          </a:stretch>
        </p:blipFill>
        <p:spPr bwMode="auto">
          <a:xfrm>
            <a:off x="2038350" y="685800"/>
            <a:ext cx="5256213" cy="5715000"/>
          </a:xfrm>
          <a:prstGeom prst="rect">
            <a:avLst/>
          </a:prstGeom>
          <a:noFill/>
        </p:spPr>
      </p:pic>
      <p:pic>
        <p:nvPicPr>
          <p:cNvPr id="453659" name="Picture 27" descr="fig0410af"/>
          <p:cNvPicPr>
            <a:picLocks noChangeAspect="1" noChangeArrowheads="1"/>
          </p:cNvPicPr>
          <p:nvPr/>
        </p:nvPicPr>
        <p:blipFill>
          <a:blip r:embed="rId8" cstate="print"/>
          <a:srcRect/>
          <a:stretch>
            <a:fillRect/>
          </a:stretch>
        </p:blipFill>
        <p:spPr bwMode="auto">
          <a:xfrm>
            <a:off x="2038350" y="685800"/>
            <a:ext cx="5256213" cy="57150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3655"/>
                                        </p:tgtEl>
                                        <p:attrNameLst>
                                          <p:attrName>style.visibility</p:attrName>
                                        </p:attrNameLst>
                                      </p:cBhvr>
                                      <p:to>
                                        <p:strVal val="visible"/>
                                      </p:to>
                                    </p:set>
                                    <p:animEffect transition="in" filter="wipe(left)">
                                      <p:cBhvr>
                                        <p:cTn id="7" dur="500"/>
                                        <p:tgtEl>
                                          <p:spTgt spid="45365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53656"/>
                                        </p:tgtEl>
                                        <p:attrNameLst>
                                          <p:attrName>style.visibility</p:attrName>
                                        </p:attrNameLst>
                                      </p:cBhvr>
                                      <p:to>
                                        <p:strVal val="visible"/>
                                      </p:to>
                                    </p:set>
                                    <p:animEffect transition="in" filter="wipe(up)">
                                      <p:cBhvr>
                                        <p:cTn id="12" dur="500"/>
                                        <p:tgtEl>
                                          <p:spTgt spid="45365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nodeType="clickEffect">
                                  <p:stCondLst>
                                    <p:cond delay="0"/>
                                  </p:stCondLst>
                                  <p:childTnLst>
                                    <p:set>
                                      <p:cBhvr>
                                        <p:cTn id="16" dur="1" fill="hold">
                                          <p:stCondLst>
                                            <p:cond delay="0"/>
                                          </p:stCondLst>
                                        </p:cTn>
                                        <p:tgtEl>
                                          <p:spTgt spid="453657"/>
                                        </p:tgtEl>
                                        <p:attrNameLst>
                                          <p:attrName>style.visibility</p:attrName>
                                        </p:attrNameLst>
                                      </p:cBhvr>
                                      <p:to>
                                        <p:strVal val="visible"/>
                                      </p:to>
                                    </p:set>
                                    <p:animEffect transition="in" filter="barn(outVertical)">
                                      <p:cBhvr>
                                        <p:cTn id="17" dur="500"/>
                                        <p:tgtEl>
                                          <p:spTgt spid="45365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53658"/>
                                        </p:tgtEl>
                                        <p:attrNameLst>
                                          <p:attrName>style.visibility</p:attrName>
                                        </p:attrNameLst>
                                      </p:cBhvr>
                                      <p:to>
                                        <p:strVal val="visible"/>
                                      </p:to>
                                    </p:set>
                                    <p:animEffect transition="in" filter="wipe(up)">
                                      <p:cBhvr>
                                        <p:cTn id="22" dur="500"/>
                                        <p:tgtEl>
                                          <p:spTgt spid="45365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53659"/>
                                        </p:tgtEl>
                                        <p:attrNameLst>
                                          <p:attrName>style.visibility</p:attrName>
                                        </p:attrNameLst>
                                      </p:cBhvr>
                                      <p:to>
                                        <p:strVal val="visible"/>
                                      </p:to>
                                    </p:set>
                                    <p:animEffect transition="in" filter="wipe(up)">
                                      <p:cBhvr>
                                        <p:cTn id="27" dur="500"/>
                                        <p:tgtEl>
                                          <p:spTgt spid="453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2057400" y="0"/>
            <a:ext cx="7086600" cy="533400"/>
          </a:xfrm>
        </p:spPr>
        <p:txBody>
          <a:bodyPr/>
          <a:lstStyle/>
          <a:p>
            <a:r>
              <a:rPr lang="en-US" altLang="en-US" dirty="0" smtClean="0"/>
              <a:t>GRAPHING DEMAND </a:t>
            </a:r>
            <a:endParaRPr lang="en-US" altLang="en-US" dirty="0"/>
          </a:p>
        </p:txBody>
      </p:sp>
      <p:sp>
        <p:nvSpPr>
          <p:cNvPr id="277507" name="Rectangle 3"/>
          <p:cNvSpPr>
            <a:spLocks noGrp="1" noChangeArrowheads="1"/>
          </p:cNvSpPr>
          <p:nvPr>
            <p:ph type="body" idx="1"/>
          </p:nvPr>
        </p:nvSpPr>
        <p:spPr>
          <a:xfrm>
            <a:off x="0" y="587375"/>
            <a:ext cx="8534400" cy="5432425"/>
          </a:xfrm>
        </p:spPr>
        <p:txBody>
          <a:bodyPr/>
          <a:lstStyle/>
          <a:p>
            <a:pPr marL="461963" lvl="1" indent="-4763"/>
            <a:r>
              <a:rPr lang="en-US" altLang="en-US" b="1" dirty="0">
                <a:solidFill>
                  <a:schemeClr val="tx1">
                    <a:lumMod val="50000"/>
                    <a:lumOff val="50000"/>
                  </a:schemeClr>
                </a:solidFill>
                <a:latin typeface="Adobe Garamond Pro" pitchFamily="18" charset="0"/>
              </a:rPr>
              <a:t>Demand schedule</a:t>
            </a:r>
          </a:p>
          <a:p>
            <a:pPr marL="923925" lvl="2" indent="-9525">
              <a:buFontTx/>
              <a:buNone/>
            </a:pPr>
            <a:r>
              <a:rPr lang="en-US" altLang="en-US" sz="2000" dirty="0">
                <a:solidFill>
                  <a:schemeClr val="tx1">
                    <a:lumMod val="50000"/>
                    <a:lumOff val="50000"/>
                  </a:schemeClr>
                </a:solidFill>
                <a:latin typeface="Adobe Garamond Pro" pitchFamily="18" charset="0"/>
              </a:rPr>
              <a:t>A list of the quantities demanded at each different price when all the other influences on buying plans remain the same. </a:t>
            </a:r>
          </a:p>
          <a:p>
            <a:pPr marL="461963" lvl="1" indent="-4763"/>
            <a:r>
              <a:rPr lang="en-US" altLang="en-US" b="1" dirty="0">
                <a:solidFill>
                  <a:schemeClr val="tx1">
                    <a:lumMod val="50000"/>
                    <a:lumOff val="50000"/>
                  </a:schemeClr>
                </a:solidFill>
                <a:latin typeface="Adobe Garamond Pro" pitchFamily="18" charset="0"/>
              </a:rPr>
              <a:t>Demand curve</a:t>
            </a:r>
          </a:p>
          <a:p>
            <a:pPr marL="923925" lvl="2" indent="-9525">
              <a:buFontTx/>
              <a:buNone/>
            </a:pPr>
            <a:r>
              <a:rPr lang="en-US" altLang="en-US" sz="2000" dirty="0">
                <a:solidFill>
                  <a:schemeClr val="tx1">
                    <a:lumMod val="50000"/>
                    <a:lumOff val="50000"/>
                  </a:schemeClr>
                </a:solidFill>
                <a:latin typeface="Adobe Garamond Pro" pitchFamily="18" charset="0"/>
              </a:rPr>
              <a:t>A graph of the relationship between the quantity demanded of a good and its price when all other influences on buying plans remain the same.</a:t>
            </a:r>
            <a:endParaRPr lang="en-US" altLang="en-US" sz="2000" b="1" dirty="0">
              <a:solidFill>
                <a:schemeClr val="tx1">
                  <a:lumMod val="50000"/>
                  <a:lumOff val="50000"/>
                </a:schemeClr>
              </a:solidFill>
              <a:latin typeface="Adobe Garamond Pro" pitchFamily="18" charset="0"/>
            </a:endParaRPr>
          </a:p>
        </p:txBody>
      </p:sp>
      <p:pic>
        <p:nvPicPr>
          <p:cNvPr id="4" name="Picture 9" descr="fig0301e"/>
          <p:cNvPicPr>
            <a:picLocks noChangeAspect="1" noChangeArrowheads="1"/>
          </p:cNvPicPr>
          <p:nvPr/>
        </p:nvPicPr>
        <p:blipFill>
          <a:blip r:embed="rId3" cstate="print"/>
          <a:srcRect/>
          <a:stretch>
            <a:fillRect/>
          </a:stretch>
        </p:blipFill>
        <p:spPr bwMode="auto">
          <a:xfrm>
            <a:off x="1600200" y="3054216"/>
            <a:ext cx="5940425" cy="3803784"/>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a:xfrm>
            <a:off x="0" y="457200"/>
            <a:ext cx="7086600" cy="533400"/>
          </a:xfrm>
        </p:spPr>
        <p:txBody>
          <a:bodyPr/>
          <a:lstStyle/>
          <a:p>
            <a:pPr marL="533400" indent="-533400"/>
            <a:r>
              <a:rPr lang="en-US" altLang="en-US" dirty="0" smtClean="0"/>
              <a:t>Predicting Price Changes: Three Questions</a:t>
            </a:r>
            <a:endParaRPr lang="en-US" altLang="en-US" dirty="0"/>
          </a:p>
        </p:txBody>
      </p:sp>
      <p:sp>
        <p:nvSpPr>
          <p:cNvPr id="472067" name="Rectangle 3"/>
          <p:cNvSpPr>
            <a:spLocks noGrp="1" noChangeArrowheads="1"/>
          </p:cNvSpPr>
          <p:nvPr>
            <p:ph type="body" idx="1"/>
          </p:nvPr>
        </p:nvSpPr>
        <p:spPr>
          <a:xfrm>
            <a:off x="228600" y="1524000"/>
            <a:ext cx="8382000" cy="5410200"/>
          </a:xfrm>
        </p:spPr>
        <p:txBody>
          <a:bodyPr/>
          <a:lstStyle/>
          <a:p>
            <a:pPr marL="1035050" lvl="1" indent="-457200"/>
            <a:r>
              <a:rPr lang="en-US" altLang="en-US" dirty="0" smtClean="0"/>
              <a:t>We </a:t>
            </a:r>
            <a:r>
              <a:rPr lang="en-US" altLang="en-US" dirty="0"/>
              <a:t>can work out the effects of an event by answering:</a:t>
            </a:r>
          </a:p>
          <a:p>
            <a:pPr marL="1035050" lvl="1" indent="-457200">
              <a:buFontTx/>
              <a:buAutoNum type="arabicPeriod"/>
            </a:pPr>
            <a:r>
              <a:rPr lang="en-US" altLang="en-US" dirty="0">
                <a:latin typeface="Charcoal" charset="0"/>
              </a:rPr>
              <a:t>Does the event change demand or supply?</a:t>
            </a:r>
          </a:p>
          <a:p>
            <a:pPr marL="1035050" lvl="1" indent="-457200">
              <a:buFontTx/>
              <a:buAutoNum type="arabicPeriod"/>
            </a:pPr>
            <a:r>
              <a:rPr lang="en-US" altLang="en-US" dirty="0">
                <a:latin typeface="Charcoal" charset="0"/>
              </a:rPr>
              <a:t>Does the event </a:t>
            </a:r>
            <a:r>
              <a:rPr lang="en-US" altLang="en-US" i="1" dirty="0">
                <a:latin typeface="Charcoal" charset="0"/>
              </a:rPr>
              <a:t>increase</a:t>
            </a:r>
            <a:r>
              <a:rPr lang="en-US" altLang="en-US" dirty="0">
                <a:latin typeface="Charcoal" charset="0"/>
              </a:rPr>
              <a:t> or </a:t>
            </a:r>
            <a:r>
              <a:rPr lang="en-US" altLang="en-US" i="1" dirty="0">
                <a:latin typeface="Charcoal" charset="0"/>
              </a:rPr>
              <a:t>decrease</a:t>
            </a:r>
            <a:r>
              <a:rPr lang="en-US" altLang="en-US" dirty="0">
                <a:latin typeface="Charcoal" charset="0"/>
              </a:rPr>
              <a:t> demand or supply—shift the demand curve or the supply curve </a:t>
            </a:r>
            <a:r>
              <a:rPr lang="en-US" altLang="en-US" i="1" dirty="0">
                <a:latin typeface="Charcoal" charset="0"/>
              </a:rPr>
              <a:t>rightward</a:t>
            </a:r>
            <a:r>
              <a:rPr lang="en-US" altLang="en-US" dirty="0">
                <a:latin typeface="Charcoal" charset="0"/>
              </a:rPr>
              <a:t> or </a:t>
            </a:r>
            <a:r>
              <a:rPr lang="en-US" altLang="en-US" i="1" dirty="0">
                <a:latin typeface="Charcoal" charset="0"/>
              </a:rPr>
              <a:t>leftward</a:t>
            </a:r>
            <a:r>
              <a:rPr lang="en-US" altLang="en-US" dirty="0">
                <a:latin typeface="Charcoal" charset="0"/>
              </a:rPr>
              <a:t>?</a:t>
            </a:r>
          </a:p>
          <a:p>
            <a:pPr marL="1035050" lvl="1" indent="-457200">
              <a:buFontTx/>
              <a:buAutoNum type="arabicPeriod"/>
            </a:pPr>
            <a:r>
              <a:rPr lang="en-US" altLang="en-US" dirty="0">
                <a:latin typeface="Charcoal" charset="0"/>
              </a:rPr>
              <a:t>What are the new </a:t>
            </a:r>
            <a:r>
              <a:rPr lang="en-US" altLang="en-US" i="1" dirty="0">
                <a:latin typeface="Charcoal" charset="0"/>
              </a:rPr>
              <a:t>equilibrium</a:t>
            </a:r>
            <a:r>
              <a:rPr lang="en-US" altLang="en-US" dirty="0">
                <a:latin typeface="Charcoal" charset="0"/>
              </a:rPr>
              <a:t> price and </a:t>
            </a:r>
            <a:r>
              <a:rPr lang="en-US" altLang="en-US" i="1" dirty="0">
                <a:latin typeface="Charcoal" charset="0"/>
              </a:rPr>
              <a:t>equilibrium </a:t>
            </a:r>
            <a:r>
              <a:rPr lang="en-US" altLang="en-US" dirty="0">
                <a:latin typeface="Charcoal" charset="0"/>
              </a:rPr>
              <a:t>quantity and how have they changed?</a:t>
            </a: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8210" name="Rectangle 2"/>
          <p:cNvSpPr>
            <a:spLocks noGrp="1" noChangeArrowheads="1"/>
          </p:cNvSpPr>
          <p:nvPr>
            <p:ph type="title"/>
          </p:nvPr>
        </p:nvSpPr>
        <p:spPr>
          <a:xfrm>
            <a:off x="0" y="457200"/>
            <a:ext cx="7086600" cy="533400"/>
          </a:xfrm>
        </p:spPr>
        <p:txBody>
          <a:bodyPr/>
          <a:lstStyle/>
          <a:p>
            <a:r>
              <a:rPr lang="en-US" altLang="en-US" dirty="0" smtClean="0"/>
              <a:t/>
            </a:r>
            <a:br>
              <a:rPr lang="en-US" altLang="en-US" dirty="0" smtClean="0"/>
            </a:br>
            <a:r>
              <a:rPr lang="en-US" altLang="en-US" dirty="0" smtClean="0"/>
              <a:t>Effects of Changes in Demand</a:t>
            </a:r>
            <a:br>
              <a:rPr lang="en-US" altLang="en-US" dirty="0" smtClean="0"/>
            </a:br>
            <a:endParaRPr lang="en-US" altLang="en-US" dirty="0"/>
          </a:p>
        </p:txBody>
      </p:sp>
      <p:sp>
        <p:nvSpPr>
          <p:cNvPr id="478211" name="Rectangle 3"/>
          <p:cNvSpPr>
            <a:spLocks noGrp="1" noChangeArrowheads="1"/>
          </p:cNvSpPr>
          <p:nvPr>
            <p:ph type="body" idx="1"/>
          </p:nvPr>
        </p:nvSpPr>
        <p:spPr>
          <a:xfrm>
            <a:off x="381000" y="1371600"/>
            <a:ext cx="8382000" cy="4495800"/>
          </a:xfrm>
        </p:spPr>
        <p:txBody>
          <a:bodyPr/>
          <a:lstStyle/>
          <a:p>
            <a:pPr marL="1035050" lvl="1" indent="-457200"/>
            <a:r>
              <a:rPr lang="en-US" altLang="en-US" dirty="0" smtClean="0"/>
              <a:t>Event</a:t>
            </a:r>
            <a:r>
              <a:rPr lang="en-US" altLang="en-US" dirty="0"/>
              <a:t>: A new study says that tap water is unsafe.</a:t>
            </a:r>
          </a:p>
          <a:p>
            <a:pPr marL="1035050" lvl="1" indent="-457200"/>
            <a:r>
              <a:rPr lang="en-US" altLang="en-US" dirty="0"/>
              <a:t> To work out the effects on the market for bottled water:</a:t>
            </a:r>
          </a:p>
          <a:p>
            <a:pPr marL="1035050" lvl="1" indent="-457200">
              <a:buFontTx/>
              <a:buAutoNum type="arabicPeriod"/>
            </a:pPr>
            <a:r>
              <a:rPr lang="en-US" altLang="en-US" dirty="0">
                <a:latin typeface="Charcoal" charset="0"/>
              </a:rPr>
              <a:t>With tap water unsafe, demand for bottled water changes.</a:t>
            </a:r>
          </a:p>
          <a:p>
            <a:pPr marL="1035050" lvl="1" indent="-457200">
              <a:buFontTx/>
              <a:buAutoNum type="arabicPeriod"/>
            </a:pPr>
            <a:r>
              <a:rPr lang="en-US" altLang="en-US" dirty="0">
                <a:latin typeface="Charcoal" charset="0"/>
              </a:rPr>
              <a:t>The demand for bottled water </a:t>
            </a:r>
            <a:r>
              <a:rPr lang="en-US" altLang="en-US" i="1" dirty="0">
                <a:latin typeface="Charcoal" charset="0"/>
              </a:rPr>
              <a:t>increases,</a:t>
            </a:r>
            <a:r>
              <a:rPr lang="en-US" altLang="en-US" dirty="0">
                <a:latin typeface="Charcoal" charset="0"/>
              </a:rPr>
              <a:t> the demand curve </a:t>
            </a:r>
            <a:r>
              <a:rPr lang="en-US" altLang="en-US" i="1" dirty="0">
                <a:latin typeface="Charcoal" charset="0"/>
              </a:rPr>
              <a:t>shifts rightward.</a:t>
            </a:r>
            <a:endParaRPr lang="en-US" altLang="en-US" dirty="0">
              <a:latin typeface="Charcoal" charset="0"/>
            </a:endParaRPr>
          </a:p>
          <a:p>
            <a:pPr marL="1035050" lvl="1" indent="-457200">
              <a:buFontTx/>
              <a:buAutoNum type="arabicPeriod"/>
            </a:pPr>
            <a:r>
              <a:rPr lang="en-US" altLang="en-US" dirty="0">
                <a:latin typeface="Charcoal" charset="0"/>
              </a:rPr>
              <a:t>What are the new </a:t>
            </a:r>
            <a:r>
              <a:rPr lang="en-US" altLang="en-US" i="1" dirty="0">
                <a:latin typeface="Charcoal" charset="0"/>
              </a:rPr>
              <a:t>equilibrium</a:t>
            </a:r>
            <a:r>
              <a:rPr lang="en-US" altLang="en-US" dirty="0">
                <a:latin typeface="Charcoal" charset="0"/>
              </a:rPr>
              <a:t> price and </a:t>
            </a:r>
            <a:r>
              <a:rPr lang="en-US" altLang="en-US" i="1" dirty="0">
                <a:latin typeface="Charcoal" charset="0"/>
              </a:rPr>
              <a:t>equilibrium </a:t>
            </a:r>
            <a:r>
              <a:rPr lang="en-US" altLang="en-US" dirty="0">
                <a:latin typeface="Charcoal" charset="0"/>
              </a:rPr>
              <a:t>quantity and how have they changed?</a:t>
            </a: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228600" y="723900"/>
            <a:ext cx="7086600" cy="533400"/>
          </a:xfrm>
        </p:spPr>
        <p:txBody>
          <a:bodyPr/>
          <a:lstStyle/>
          <a:p>
            <a:r>
              <a:rPr lang="en-US" dirty="0" smtClean="0"/>
              <a:t>MARKET </a:t>
            </a:r>
            <a:r>
              <a:rPr lang="en-US" dirty="0"/>
              <a:t>EQUILIBRIUM</a:t>
            </a:r>
          </a:p>
        </p:txBody>
      </p:sp>
      <p:sp>
        <p:nvSpPr>
          <p:cNvPr id="396291" name="Rectangle 3"/>
          <p:cNvSpPr>
            <a:spLocks noGrp="1" noChangeArrowheads="1"/>
          </p:cNvSpPr>
          <p:nvPr>
            <p:ph type="body" idx="1"/>
          </p:nvPr>
        </p:nvSpPr>
        <p:spPr>
          <a:xfrm>
            <a:off x="76200" y="1828800"/>
            <a:ext cx="4243388" cy="990600"/>
          </a:xfrm>
        </p:spPr>
        <p:txBody>
          <a:bodyPr/>
          <a:lstStyle/>
          <a:p>
            <a:pPr>
              <a:spcBef>
                <a:spcPct val="0"/>
              </a:spcBef>
              <a:buClrTx/>
              <a:buFontTx/>
              <a:buNone/>
            </a:pPr>
            <a:r>
              <a:rPr lang="en-US" altLang="en-US" sz="2400" b="0" dirty="0">
                <a:solidFill>
                  <a:schemeClr val="tx1"/>
                </a:solidFill>
              </a:rPr>
              <a:t>	</a:t>
            </a:r>
            <a:endParaRPr lang="en-US" sz="2400" dirty="0"/>
          </a:p>
        </p:txBody>
      </p:sp>
      <p:sp>
        <p:nvSpPr>
          <p:cNvPr id="396292" name="Rectangle 4"/>
          <p:cNvSpPr>
            <a:spLocks noChangeArrowheads="1"/>
          </p:cNvSpPr>
          <p:nvPr/>
        </p:nvSpPr>
        <p:spPr bwMode="auto">
          <a:xfrm>
            <a:off x="76200" y="2743200"/>
            <a:ext cx="4114800" cy="1219200"/>
          </a:xfrm>
          <a:prstGeom prst="rect">
            <a:avLst/>
          </a:prstGeom>
          <a:noFill/>
          <a:ln w="9525">
            <a:noFill/>
            <a:miter lim="800000"/>
            <a:headEnd/>
            <a:tailEnd/>
          </a:ln>
          <a:effectLst/>
        </p:spPr>
        <p:txBody>
          <a:bodyPr/>
          <a:lstStyle/>
          <a:p>
            <a:pPr marL="342900" indent="-342900"/>
            <a:r>
              <a:rPr lang="en-US" altLang="en-US" b="1"/>
              <a:t>1.</a:t>
            </a:r>
            <a:r>
              <a:rPr lang="en-US" altLang="en-US"/>
              <a:t> An increase in demand shifts the demand curve rightward.</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396299" name="Rectangle 11"/>
          <p:cNvSpPr>
            <a:spLocks noChangeArrowheads="1"/>
          </p:cNvSpPr>
          <p:nvPr/>
        </p:nvSpPr>
        <p:spPr bwMode="auto">
          <a:xfrm>
            <a:off x="76200" y="4038600"/>
            <a:ext cx="4419600" cy="838200"/>
          </a:xfrm>
          <a:prstGeom prst="rect">
            <a:avLst/>
          </a:prstGeom>
          <a:noFill/>
          <a:ln w="9525">
            <a:noFill/>
            <a:miter lim="800000"/>
            <a:headEnd/>
            <a:tailEnd/>
          </a:ln>
          <a:effectLst/>
        </p:spPr>
        <p:txBody>
          <a:bodyPr/>
          <a:lstStyle/>
          <a:p>
            <a:pPr marL="342900" indent="-342900"/>
            <a:r>
              <a:rPr lang="en-US" altLang="en-US" b="1"/>
              <a:t>2.</a:t>
            </a:r>
            <a:r>
              <a:rPr lang="en-US" altLang="en-US"/>
              <a:t> At $1.00 a bottle, there is a shortage, so the price rises.</a:t>
            </a:r>
            <a:endParaRPr lang="en-US" sz="2800" b="1">
              <a:solidFill>
                <a:srgbClr val="00468F"/>
              </a:solidFill>
            </a:endParaRPr>
          </a:p>
        </p:txBody>
      </p:sp>
      <p:sp>
        <p:nvSpPr>
          <p:cNvPr id="396300" name="Rectangle 12"/>
          <p:cNvSpPr>
            <a:spLocks noChangeArrowheads="1"/>
          </p:cNvSpPr>
          <p:nvPr/>
        </p:nvSpPr>
        <p:spPr bwMode="auto">
          <a:xfrm>
            <a:off x="76200" y="4953000"/>
            <a:ext cx="4419600" cy="914400"/>
          </a:xfrm>
          <a:prstGeom prst="rect">
            <a:avLst/>
          </a:prstGeom>
          <a:noFill/>
          <a:ln w="9525">
            <a:noFill/>
            <a:miter lim="800000"/>
            <a:headEnd/>
            <a:tailEnd/>
          </a:ln>
          <a:effectLst/>
        </p:spPr>
        <p:txBody>
          <a:bodyPr/>
          <a:lstStyle/>
          <a:p>
            <a:pPr marL="342900" indent="-342900"/>
            <a:r>
              <a:rPr lang="en-US" altLang="en-US" b="1"/>
              <a:t>3.</a:t>
            </a:r>
            <a:r>
              <a:rPr lang="en-US" altLang="en-US"/>
              <a:t> Quantity supplied increases along the supply curve.</a:t>
            </a:r>
            <a:endParaRPr lang="en-US" sz="2800" b="1">
              <a:solidFill>
                <a:srgbClr val="00468F"/>
              </a:solidFill>
            </a:endParaRPr>
          </a:p>
        </p:txBody>
      </p:sp>
      <p:sp>
        <p:nvSpPr>
          <p:cNvPr id="396301" name="Rectangle 13"/>
          <p:cNvSpPr>
            <a:spLocks noChangeArrowheads="1"/>
          </p:cNvSpPr>
          <p:nvPr/>
        </p:nvSpPr>
        <p:spPr bwMode="auto">
          <a:xfrm>
            <a:off x="76200" y="5867400"/>
            <a:ext cx="4419600" cy="609600"/>
          </a:xfrm>
          <a:prstGeom prst="rect">
            <a:avLst/>
          </a:prstGeom>
          <a:noFill/>
          <a:ln w="9525">
            <a:noFill/>
            <a:miter lim="800000"/>
            <a:headEnd/>
            <a:tailEnd/>
          </a:ln>
          <a:effectLst/>
        </p:spPr>
        <p:txBody>
          <a:bodyPr/>
          <a:lstStyle/>
          <a:p>
            <a:pPr marL="342900" indent="-342900"/>
            <a:r>
              <a:rPr lang="en-US" altLang="en-US" b="1"/>
              <a:t>4.</a:t>
            </a:r>
            <a:r>
              <a:rPr lang="en-US" altLang="en-US"/>
              <a:t> Equilibrium quantity increases.</a:t>
            </a:r>
            <a:endParaRPr lang="en-US" altLang="en-US">
              <a:latin typeface="Charcoal" charset="0"/>
            </a:endParaRPr>
          </a:p>
          <a:p>
            <a:pPr marL="342900" indent="-342900">
              <a:spcBef>
                <a:spcPct val="20000"/>
              </a:spcBef>
              <a:buClr>
                <a:srgbClr val="00468F"/>
              </a:buClr>
              <a:buSzPct val="120000"/>
              <a:buFont typeface="Wingdings" pitchFamily="2" charset="2"/>
              <a:buNone/>
            </a:pPr>
            <a:endParaRPr lang="en-US" sz="2800" b="1">
              <a:solidFill>
                <a:srgbClr val="00468F"/>
              </a:solidFill>
            </a:endParaRPr>
          </a:p>
        </p:txBody>
      </p:sp>
      <p:pic>
        <p:nvPicPr>
          <p:cNvPr id="396316" name="Picture 28" descr="slide51a"/>
          <p:cNvPicPr>
            <a:picLocks noChangeAspect="1" noChangeArrowheads="1"/>
          </p:cNvPicPr>
          <p:nvPr/>
        </p:nvPicPr>
        <p:blipFill>
          <a:blip r:embed="rId3" cstate="print"/>
          <a:srcRect/>
          <a:stretch>
            <a:fillRect/>
          </a:stretch>
        </p:blipFill>
        <p:spPr bwMode="auto">
          <a:xfrm>
            <a:off x="4319588" y="1676400"/>
            <a:ext cx="4471987" cy="4800600"/>
          </a:xfrm>
          <a:prstGeom prst="rect">
            <a:avLst/>
          </a:prstGeom>
          <a:noFill/>
        </p:spPr>
      </p:pic>
      <p:pic>
        <p:nvPicPr>
          <p:cNvPr id="396317" name="Picture 29" descr="slide51b"/>
          <p:cNvPicPr>
            <a:picLocks noChangeAspect="1" noChangeArrowheads="1"/>
          </p:cNvPicPr>
          <p:nvPr/>
        </p:nvPicPr>
        <p:blipFill>
          <a:blip r:embed="rId4" cstate="print"/>
          <a:srcRect/>
          <a:stretch>
            <a:fillRect/>
          </a:stretch>
        </p:blipFill>
        <p:spPr bwMode="auto">
          <a:xfrm>
            <a:off x="4319588" y="1676400"/>
            <a:ext cx="4471987" cy="4800600"/>
          </a:xfrm>
          <a:prstGeom prst="rect">
            <a:avLst/>
          </a:prstGeom>
          <a:noFill/>
        </p:spPr>
      </p:pic>
      <p:pic>
        <p:nvPicPr>
          <p:cNvPr id="396318" name="Picture 30" descr="slide51c"/>
          <p:cNvPicPr>
            <a:picLocks noChangeAspect="1" noChangeArrowheads="1"/>
          </p:cNvPicPr>
          <p:nvPr/>
        </p:nvPicPr>
        <p:blipFill>
          <a:blip r:embed="rId5" cstate="print"/>
          <a:srcRect/>
          <a:stretch>
            <a:fillRect/>
          </a:stretch>
        </p:blipFill>
        <p:spPr bwMode="auto">
          <a:xfrm>
            <a:off x="4319588" y="1676400"/>
            <a:ext cx="4471987" cy="4800600"/>
          </a:xfrm>
          <a:prstGeom prst="rect">
            <a:avLst/>
          </a:prstGeom>
          <a:noFill/>
        </p:spPr>
      </p:pic>
      <p:pic>
        <p:nvPicPr>
          <p:cNvPr id="396319" name="Picture 31" descr="slide51d"/>
          <p:cNvPicPr>
            <a:picLocks noChangeAspect="1" noChangeArrowheads="1"/>
          </p:cNvPicPr>
          <p:nvPr/>
        </p:nvPicPr>
        <p:blipFill>
          <a:blip r:embed="rId6" cstate="print"/>
          <a:srcRect/>
          <a:stretch>
            <a:fillRect/>
          </a:stretch>
        </p:blipFill>
        <p:spPr bwMode="auto">
          <a:xfrm>
            <a:off x="4319588" y="1676400"/>
            <a:ext cx="4471987" cy="4800600"/>
          </a:xfrm>
          <a:prstGeom prst="rect">
            <a:avLst/>
          </a:prstGeom>
          <a:noFill/>
        </p:spPr>
      </p:pic>
      <p:pic>
        <p:nvPicPr>
          <p:cNvPr id="396320" name="Picture 32" descr="slide51e"/>
          <p:cNvPicPr>
            <a:picLocks noChangeAspect="1" noChangeArrowheads="1"/>
          </p:cNvPicPr>
          <p:nvPr/>
        </p:nvPicPr>
        <p:blipFill>
          <a:blip r:embed="rId7" cstate="print"/>
          <a:srcRect/>
          <a:stretch>
            <a:fillRect/>
          </a:stretch>
        </p:blipFill>
        <p:spPr bwMode="auto">
          <a:xfrm>
            <a:off x="4319588" y="1676400"/>
            <a:ext cx="4471987" cy="48006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96292"/>
                                        </p:tgtEl>
                                        <p:attrNameLst>
                                          <p:attrName>style.visibility</p:attrName>
                                        </p:attrNameLst>
                                      </p:cBhvr>
                                      <p:to>
                                        <p:strVal val="visible"/>
                                      </p:to>
                                    </p:set>
                                    <p:animEffect transition="in" filter="wipe(left)">
                                      <p:cBhvr>
                                        <p:cTn id="7" dur="500"/>
                                        <p:tgtEl>
                                          <p:spTgt spid="39629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96317"/>
                                        </p:tgtEl>
                                        <p:attrNameLst>
                                          <p:attrName>style.visibility</p:attrName>
                                        </p:attrNameLst>
                                      </p:cBhvr>
                                      <p:to>
                                        <p:strVal val="visible"/>
                                      </p:to>
                                    </p:set>
                                    <p:animEffect transition="in" filter="wipe(left)">
                                      <p:cBhvr>
                                        <p:cTn id="11" dur="1000"/>
                                        <p:tgtEl>
                                          <p:spTgt spid="39631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96299"/>
                                        </p:tgtEl>
                                        <p:attrNameLst>
                                          <p:attrName>style.visibility</p:attrName>
                                        </p:attrNameLst>
                                      </p:cBhvr>
                                      <p:to>
                                        <p:strVal val="visible"/>
                                      </p:to>
                                    </p:set>
                                    <p:animEffect transition="in" filter="wipe(left)">
                                      <p:cBhvr>
                                        <p:cTn id="16" dur="500"/>
                                        <p:tgtEl>
                                          <p:spTgt spid="396299"/>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396318"/>
                                        </p:tgtEl>
                                        <p:attrNameLst>
                                          <p:attrName>style.visibility</p:attrName>
                                        </p:attrNameLst>
                                      </p:cBhvr>
                                      <p:to>
                                        <p:strVal val="visible"/>
                                      </p:to>
                                    </p:set>
                                    <p:animEffect transition="in" filter="fade">
                                      <p:cBhvr>
                                        <p:cTn id="20" dur="1000"/>
                                        <p:tgtEl>
                                          <p:spTgt spid="396318"/>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96319"/>
                                        </p:tgtEl>
                                        <p:attrNameLst>
                                          <p:attrName>style.visibility</p:attrName>
                                        </p:attrNameLst>
                                      </p:cBhvr>
                                      <p:to>
                                        <p:strVal val="visible"/>
                                      </p:to>
                                    </p:set>
                                    <p:animEffect transition="in" filter="wipe(down)">
                                      <p:cBhvr>
                                        <p:cTn id="24" dur="1000"/>
                                        <p:tgtEl>
                                          <p:spTgt spid="39631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96300"/>
                                        </p:tgtEl>
                                        <p:attrNameLst>
                                          <p:attrName>style.visibility</p:attrName>
                                        </p:attrNameLst>
                                      </p:cBhvr>
                                      <p:to>
                                        <p:strVal val="visible"/>
                                      </p:to>
                                    </p:set>
                                    <p:animEffect transition="in" filter="wipe(left)">
                                      <p:cBhvr>
                                        <p:cTn id="29" dur="500"/>
                                        <p:tgtEl>
                                          <p:spTgt spid="396300"/>
                                        </p:tgtEl>
                                      </p:cBhvr>
                                    </p:animEffect>
                                  </p:childTnLst>
                                </p:cTn>
                              </p:par>
                            </p:childTnLst>
                          </p:cTn>
                        </p:par>
                        <p:par>
                          <p:cTn id="30" fill="hold">
                            <p:stCondLst>
                              <p:cond delay="500"/>
                            </p:stCondLst>
                            <p:childTnLst>
                              <p:par>
                                <p:cTn id="31" presetID="22" presetClass="entr" presetSubtype="8" fill="hold" grpId="0" nodeType="afterEffect">
                                  <p:stCondLst>
                                    <p:cond delay="1000"/>
                                  </p:stCondLst>
                                  <p:childTnLst>
                                    <p:set>
                                      <p:cBhvr>
                                        <p:cTn id="32" dur="1" fill="hold">
                                          <p:stCondLst>
                                            <p:cond delay="0"/>
                                          </p:stCondLst>
                                        </p:cTn>
                                        <p:tgtEl>
                                          <p:spTgt spid="396301"/>
                                        </p:tgtEl>
                                        <p:attrNameLst>
                                          <p:attrName>style.visibility</p:attrName>
                                        </p:attrNameLst>
                                      </p:cBhvr>
                                      <p:to>
                                        <p:strVal val="visible"/>
                                      </p:to>
                                    </p:set>
                                    <p:animEffect transition="in" filter="wipe(left)">
                                      <p:cBhvr>
                                        <p:cTn id="33" dur="500"/>
                                        <p:tgtEl>
                                          <p:spTgt spid="396301"/>
                                        </p:tgtEl>
                                      </p:cBhvr>
                                    </p:animEffect>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396320"/>
                                        </p:tgtEl>
                                        <p:attrNameLst>
                                          <p:attrName>style.visibility</p:attrName>
                                        </p:attrNameLst>
                                      </p:cBhvr>
                                      <p:to>
                                        <p:strVal val="visible"/>
                                      </p:to>
                                    </p:set>
                                    <p:animEffect transition="in" filter="wipe(left)">
                                      <p:cBhvr>
                                        <p:cTn id="37" dur="1000"/>
                                        <p:tgtEl>
                                          <p:spTgt spid="396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2" grpId="0" autoUpdateAnimBg="0"/>
      <p:bldP spid="396299" grpId="0" autoUpdateAnimBg="0"/>
      <p:bldP spid="396300" grpId="0" autoUpdateAnimBg="0"/>
      <p:bldP spid="396301"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2624" name="Picture 16" descr="slide51a"/>
          <p:cNvPicPr>
            <a:picLocks noChangeAspect="1" noChangeArrowheads="1"/>
          </p:cNvPicPr>
          <p:nvPr/>
        </p:nvPicPr>
        <p:blipFill>
          <a:blip r:embed="rId3" cstate="print"/>
          <a:srcRect/>
          <a:stretch>
            <a:fillRect/>
          </a:stretch>
        </p:blipFill>
        <p:spPr bwMode="auto">
          <a:xfrm>
            <a:off x="2043113" y="714375"/>
            <a:ext cx="5057775" cy="5429250"/>
          </a:xfrm>
          <a:prstGeom prst="rect">
            <a:avLst/>
          </a:prstGeom>
          <a:noFill/>
        </p:spPr>
      </p:pic>
      <p:pic>
        <p:nvPicPr>
          <p:cNvPr id="452625" name="Picture 17" descr="slide51b"/>
          <p:cNvPicPr>
            <a:picLocks noChangeAspect="1" noChangeArrowheads="1"/>
          </p:cNvPicPr>
          <p:nvPr/>
        </p:nvPicPr>
        <p:blipFill>
          <a:blip r:embed="rId4" cstate="print"/>
          <a:srcRect/>
          <a:stretch>
            <a:fillRect/>
          </a:stretch>
        </p:blipFill>
        <p:spPr bwMode="auto">
          <a:xfrm>
            <a:off x="2043113" y="714375"/>
            <a:ext cx="5057775" cy="5429250"/>
          </a:xfrm>
          <a:prstGeom prst="rect">
            <a:avLst/>
          </a:prstGeom>
          <a:noFill/>
        </p:spPr>
      </p:pic>
      <p:pic>
        <p:nvPicPr>
          <p:cNvPr id="452626" name="Picture 18" descr="slide51c"/>
          <p:cNvPicPr>
            <a:picLocks noChangeAspect="1" noChangeArrowheads="1"/>
          </p:cNvPicPr>
          <p:nvPr/>
        </p:nvPicPr>
        <p:blipFill>
          <a:blip r:embed="rId5" cstate="print"/>
          <a:srcRect/>
          <a:stretch>
            <a:fillRect/>
          </a:stretch>
        </p:blipFill>
        <p:spPr bwMode="auto">
          <a:xfrm>
            <a:off x="2043113" y="714375"/>
            <a:ext cx="5057775" cy="5429250"/>
          </a:xfrm>
          <a:prstGeom prst="rect">
            <a:avLst/>
          </a:prstGeom>
          <a:noFill/>
        </p:spPr>
      </p:pic>
      <p:pic>
        <p:nvPicPr>
          <p:cNvPr id="452627" name="Picture 19" descr="slide51d"/>
          <p:cNvPicPr>
            <a:picLocks noChangeAspect="1" noChangeArrowheads="1"/>
          </p:cNvPicPr>
          <p:nvPr/>
        </p:nvPicPr>
        <p:blipFill>
          <a:blip r:embed="rId6" cstate="print"/>
          <a:srcRect/>
          <a:stretch>
            <a:fillRect/>
          </a:stretch>
        </p:blipFill>
        <p:spPr bwMode="auto">
          <a:xfrm>
            <a:off x="2043113" y="714375"/>
            <a:ext cx="5057775" cy="5429250"/>
          </a:xfrm>
          <a:prstGeom prst="rect">
            <a:avLst/>
          </a:prstGeom>
          <a:noFill/>
        </p:spPr>
      </p:pic>
      <p:pic>
        <p:nvPicPr>
          <p:cNvPr id="452628" name="Picture 20" descr="slide51e"/>
          <p:cNvPicPr>
            <a:picLocks noChangeAspect="1" noChangeArrowheads="1"/>
          </p:cNvPicPr>
          <p:nvPr/>
        </p:nvPicPr>
        <p:blipFill>
          <a:blip r:embed="rId7" cstate="print"/>
          <a:srcRect/>
          <a:stretch>
            <a:fillRect/>
          </a:stretch>
        </p:blipFill>
        <p:spPr bwMode="auto">
          <a:xfrm>
            <a:off x="2043113" y="714375"/>
            <a:ext cx="5057775" cy="542925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2625"/>
                                        </p:tgtEl>
                                        <p:attrNameLst>
                                          <p:attrName>style.visibility</p:attrName>
                                        </p:attrNameLst>
                                      </p:cBhvr>
                                      <p:to>
                                        <p:strVal val="visible"/>
                                      </p:to>
                                    </p:set>
                                    <p:animEffect transition="in" filter="wipe(left)">
                                      <p:cBhvr>
                                        <p:cTn id="7" dur="1000"/>
                                        <p:tgtEl>
                                          <p:spTgt spid="4526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2626"/>
                                        </p:tgtEl>
                                        <p:attrNameLst>
                                          <p:attrName>style.visibility</p:attrName>
                                        </p:attrNameLst>
                                      </p:cBhvr>
                                      <p:to>
                                        <p:strVal val="visible"/>
                                      </p:to>
                                    </p:set>
                                    <p:animEffect transition="in" filter="fade">
                                      <p:cBhvr>
                                        <p:cTn id="12" dur="1000"/>
                                        <p:tgtEl>
                                          <p:spTgt spid="4526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52627"/>
                                        </p:tgtEl>
                                        <p:attrNameLst>
                                          <p:attrName>style.visibility</p:attrName>
                                        </p:attrNameLst>
                                      </p:cBhvr>
                                      <p:to>
                                        <p:strVal val="visible"/>
                                      </p:to>
                                    </p:set>
                                    <p:animEffect transition="in" filter="wipe(down)">
                                      <p:cBhvr>
                                        <p:cTn id="17" dur="1000"/>
                                        <p:tgtEl>
                                          <p:spTgt spid="45262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52628"/>
                                        </p:tgtEl>
                                        <p:attrNameLst>
                                          <p:attrName>style.visibility</p:attrName>
                                        </p:attrNameLst>
                                      </p:cBhvr>
                                      <p:to>
                                        <p:strVal val="visible"/>
                                      </p:to>
                                    </p:set>
                                    <p:animEffect transition="in" filter="wipe(left)">
                                      <p:cBhvr>
                                        <p:cTn id="22" dur="1000"/>
                                        <p:tgtEl>
                                          <p:spTgt spid="4526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9234" name="Rectangle 2"/>
          <p:cNvSpPr>
            <a:spLocks noGrp="1" noChangeArrowheads="1"/>
          </p:cNvSpPr>
          <p:nvPr>
            <p:ph type="title"/>
          </p:nvPr>
        </p:nvSpPr>
        <p:spPr/>
        <p:txBody>
          <a:bodyPr/>
          <a:lstStyle/>
          <a:p>
            <a:r>
              <a:rPr lang="en-US" dirty="0" smtClean="0"/>
              <a:t>MARKET </a:t>
            </a:r>
            <a:r>
              <a:rPr lang="en-US" dirty="0"/>
              <a:t>EQUILIBRIUM</a:t>
            </a:r>
            <a:endParaRPr lang="en-US" altLang="en-US" dirty="0"/>
          </a:p>
        </p:txBody>
      </p:sp>
      <p:sp>
        <p:nvSpPr>
          <p:cNvPr id="479235" name="Rectangle 3"/>
          <p:cNvSpPr>
            <a:spLocks noGrp="1" noChangeArrowheads="1"/>
          </p:cNvSpPr>
          <p:nvPr>
            <p:ph type="body" idx="1"/>
          </p:nvPr>
        </p:nvSpPr>
        <p:spPr>
          <a:xfrm>
            <a:off x="381000" y="1905000"/>
            <a:ext cx="8382000" cy="4495800"/>
          </a:xfrm>
        </p:spPr>
        <p:txBody>
          <a:bodyPr/>
          <a:lstStyle/>
          <a:p>
            <a:pPr marL="1035050" lvl="1" indent="-457200"/>
            <a:r>
              <a:rPr lang="en-US" altLang="en-US"/>
              <a:t>Event: A new zero-calorie sports drink is invented.</a:t>
            </a:r>
          </a:p>
          <a:p>
            <a:pPr marL="1035050" lvl="1" indent="-457200"/>
            <a:r>
              <a:rPr lang="en-US" altLang="en-US"/>
              <a:t> To work out the effects on the market for bottled water:</a:t>
            </a:r>
          </a:p>
          <a:p>
            <a:pPr marL="1035050" lvl="1" indent="-457200">
              <a:buFontTx/>
              <a:buAutoNum type="arabicPeriod"/>
            </a:pPr>
            <a:r>
              <a:rPr lang="en-US" altLang="en-US">
                <a:latin typeface="Charcoal" charset="0"/>
              </a:rPr>
              <a:t>The new drink is a substitute for bottled water, so the demand for bottled water changes</a:t>
            </a:r>
          </a:p>
          <a:p>
            <a:pPr marL="1035050" lvl="1" indent="-457200">
              <a:buFontTx/>
              <a:buAutoNum type="arabicPeriod"/>
            </a:pPr>
            <a:r>
              <a:rPr lang="en-US" altLang="en-US">
                <a:latin typeface="Charcoal" charset="0"/>
              </a:rPr>
              <a:t>The demand for bottled water </a:t>
            </a:r>
            <a:r>
              <a:rPr lang="en-US" altLang="en-US" i="1">
                <a:latin typeface="Charcoal" charset="0"/>
              </a:rPr>
              <a:t>decreases,</a:t>
            </a:r>
            <a:r>
              <a:rPr lang="en-US" altLang="en-US">
                <a:latin typeface="Charcoal" charset="0"/>
              </a:rPr>
              <a:t> the demand curve </a:t>
            </a:r>
            <a:r>
              <a:rPr lang="en-US" altLang="en-US" i="1">
                <a:latin typeface="Charcoal" charset="0"/>
              </a:rPr>
              <a:t>shifts leftward.</a:t>
            </a:r>
            <a:endParaRPr lang="en-US" altLang="en-US">
              <a:latin typeface="Charcoal" charset="0"/>
            </a:endParaRPr>
          </a:p>
          <a:p>
            <a:pPr marL="1035050" lvl="1" indent="-457200">
              <a:buFontTx/>
              <a:buAutoNum type="arabicPeriod"/>
            </a:pPr>
            <a:r>
              <a:rPr lang="en-US" altLang="en-US">
                <a:latin typeface="Charcoal" charset="0"/>
              </a:rPr>
              <a:t>What are the new </a:t>
            </a:r>
            <a:r>
              <a:rPr lang="en-US" altLang="en-US" i="1">
                <a:latin typeface="Charcoal" charset="0"/>
              </a:rPr>
              <a:t>equilibrium</a:t>
            </a:r>
            <a:r>
              <a:rPr lang="en-US" altLang="en-US">
                <a:latin typeface="Charcoal" charset="0"/>
              </a:rPr>
              <a:t> price and </a:t>
            </a:r>
            <a:r>
              <a:rPr lang="en-US" altLang="en-US" i="1">
                <a:latin typeface="Charcoal" charset="0"/>
              </a:rPr>
              <a:t>equilibrium </a:t>
            </a:r>
            <a:r>
              <a:rPr lang="en-US" altLang="en-US">
                <a:latin typeface="Charcoal" charset="0"/>
              </a:rPr>
              <a:t>quantity and how have they changed?</a:t>
            </a: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2434" name="Rectangle 2"/>
          <p:cNvSpPr>
            <a:spLocks noGrp="1" noChangeArrowheads="1"/>
          </p:cNvSpPr>
          <p:nvPr>
            <p:ph type="title"/>
          </p:nvPr>
        </p:nvSpPr>
        <p:spPr/>
        <p:txBody>
          <a:bodyPr/>
          <a:lstStyle/>
          <a:p>
            <a:r>
              <a:rPr lang="en-US" dirty="0" smtClean="0"/>
              <a:t>MARKET </a:t>
            </a:r>
            <a:r>
              <a:rPr lang="en-US" dirty="0"/>
              <a:t>EQUILIBRIUM</a:t>
            </a:r>
          </a:p>
        </p:txBody>
      </p:sp>
      <p:sp>
        <p:nvSpPr>
          <p:cNvPr id="402436" name="Rectangle 4"/>
          <p:cNvSpPr>
            <a:spLocks noChangeArrowheads="1"/>
          </p:cNvSpPr>
          <p:nvPr/>
        </p:nvSpPr>
        <p:spPr bwMode="auto">
          <a:xfrm>
            <a:off x="76200" y="2895600"/>
            <a:ext cx="4419600" cy="838200"/>
          </a:xfrm>
          <a:prstGeom prst="rect">
            <a:avLst/>
          </a:prstGeom>
          <a:noFill/>
          <a:ln w="9525">
            <a:noFill/>
            <a:miter lim="800000"/>
            <a:headEnd/>
            <a:tailEnd/>
          </a:ln>
          <a:effectLst/>
        </p:spPr>
        <p:txBody>
          <a:bodyPr/>
          <a:lstStyle/>
          <a:p>
            <a:pPr marL="342900" indent="-342900"/>
            <a:r>
              <a:rPr lang="en-US" altLang="en-US" b="1"/>
              <a:t>1.</a:t>
            </a:r>
            <a:r>
              <a:rPr lang="en-US" altLang="en-US"/>
              <a:t> A decrease in demand shifts the demand curve leftward.</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02443" name="Rectangle 11"/>
          <p:cNvSpPr>
            <a:spLocks noChangeArrowheads="1"/>
          </p:cNvSpPr>
          <p:nvPr/>
        </p:nvSpPr>
        <p:spPr bwMode="auto">
          <a:xfrm>
            <a:off x="76200" y="3886200"/>
            <a:ext cx="4419600" cy="990600"/>
          </a:xfrm>
          <a:prstGeom prst="rect">
            <a:avLst/>
          </a:prstGeom>
          <a:noFill/>
          <a:ln w="9525">
            <a:noFill/>
            <a:miter lim="800000"/>
            <a:headEnd/>
            <a:tailEnd/>
          </a:ln>
          <a:effectLst/>
        </p:spPr>
        <p:txBody>
          <a:bodyPr/>
          <a:lstStyle/>
          <a:p>
            <a:pPr marL="342900" indent="-342900"/>
            <a:r>
              <a:rPr lang="en-US" altLang="en-US" b="1"/>
              <a:t>2.</a:t>
            </a:r>
            <a:r>
              <a:rPr lang="en-US" altLang="en-US"/>
              <a:t> At $1.00 a bottle, there is a surplus, so the price falls.</a:t>
            </a:r>
            <a:endParaRPr lang="en-US" sz="2800" b="1">
              <a:solidFill>
                <a:srgbClr val="00468F"/>
              </a:solidFill>
            </a:endParaRPr>
          </a:p>
        </p:txBody>
      </p:sp>
      <p:sp>
        <p:nvSpPr>
          <p:cNvPr id="402444" name="Rectangle 12"/>
          <p:cNvSpPr>
            <a:spLocks noChangeArrowheads="1"/>
          </p:cNvSpPr>
          <p:nvPr/>
        </p:nvSpPr>
        <p:spPr bwMode="auto">
          <a:xfrm>
            <a:off x="76200" y="4876800"/>
            <a:ext cx="4419600" cy="609600"/>
          </a:xfrm>
          <a:prstGeom prst="rect">
            <a:avLst/>
          </a:prstGeom>
          <a:noFill/>
          <a:ln w="9525">
            <a:noFill/>
            <a:miter lim="800000"/>
            <a:headEnd/>
            <a:tailEnd/>
          </a:ln>
          <a:effectLst/>
        </p:spPr>
        <p:txBody>
          <a:bodyPr/>
          <a:lstStyle/>
          <a:p>
            <a:pPr marL="342900" indent="-342900"/>
            <a:r>
              <a:rPr lang="en-US" altLang="en-US" b="1"/>
              <a:t>3.</a:t>
            </a:r>
            <a:r>
              <a:rPr lang="en-US" altLang="en-US"/>
              <a:t> Quantity supplied decreases along the supply curve.</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02445" name="Rectangle 13"/>
          <p:cNvSpPr>
            <a:spLocks noChangeArrowheads="1"/>
          </p:cNvSpPr>
          <p:nvPr/>
        </p:nvSpPr>
        <p:spPr bwMode="auto">
          <a:xfrm>
            <a:off x="76200" y="5791200"/>
            <a:ext cx="4419600" cy="609600"/>
          </a:xfrm>
          <a:prstGeom prst="rect">
            <a:avLst/>
          </a:prstGeom>
          <a:noFill/>
          <a:ln w="9525">
            <a:noFill/>
            <a:miter lim="800000"/>
            <a:headEnd/>
            <a:tailEnd/>
          </a:ln>
          <a:effectLst/>
        </p:spPr>
        <p:txBody>
          <a:bodyPr/>
          <a:lstStyle/>
          <a:p>
            <a:pPr marL="342900" indent="-342900"/>
            <a:r>
              <a:rPr lang="en-US" altLang="en-US" b="1"/>
              <a:t>4.</a:t>
            </a:r>
            <a:r>
              <a:rPr lang="en-US" altLang="en-US"/>
              <a:t> Equilibrium quantity decreases.</a:t>
            </a:r>
            <a:endParaRPr lang="en-US" altLang="en-US">
              <a:latin typeface="Charcoal" charset="0"/>
            </a:endParaRPr>
          </a:p>
          <a:p>
            <a:pPr marL="342900" indent="-342900">
              <a:spcBef>
                <a:spcPct val="20000"/>
              </a:spcBef>
              <a:buClr>
                <a:srgbClr val="00468F"/>
              </a:buClr>
              <a:buSzPct val="120000"/>
              <a:buFont typeface="Wingdings" pitchFamily="2" charset="2"/>
              <a:buNone/>
            </a:pPr>
            <a:endParaRPr lang="en-US" sz="2800" b="1">
              <a:solidFill>
                <a:srgbClr val="00468F"/>
              </a:solidFill>
            </a:endParaRPr>
          </a:p>
        </p:txBody>
      </p:sp>
      <p:pic>
        <p:nvPicPr>
          <p:cNvPr id="402478" name="Picture 46" descr="slide53a"/>
          <p:cNvPicPr>
            <a:picLocks noChangeAspect="1" noChangeArrowheads="1"/>
          </p:cNvPicPr>
          <p:nvPr/>
        </p:nvPicPr>
        <p:blipFill>
          <a:blip r:embed="rId3" cstate="print"/>
          <a:srcRect/>
          <a:stretch>
            <a:fillRect/>
          </a:stretch>
        </p:blipFill>
        <p:spPr bwMode="auto">
          <a:xfrm>
            <a:off x="4492625" y="1905000"/>
            <a:ext cx="4117975" cy="4421188"/>
          </a:xfrm>
          <a:prstGeom prst="rect">
            <a:avLst/>
          </a:prstGeom>
          <a:noFill/>
        </p:spPr>
      </p:pic>
      <p:pic>
        <p:nvPicPr>
          <p:cNvPr id="402479" name="Picture 47" descr="slide53b"/>
          <p:cNvPicPr>
            <a:picLocks noChangeAspect="1" noChangeArrowheads="1"/>
          </p:cNvPicPr>
          <p:nvPr/>
        </p:nvPicPr>
        <p:blipFill>
          <a:blip r:embed="rId4" cstate="print"/>
          <a:srcRect/>
          <a:stretch>
            <a:fillRect/>
          </a:stretch>
        </p:blipFill>
        <p:spPr bwMode="auto">
          <a:xfrm>
            <a:off x="4492625" y="1905000"/>
            <a:ext cx="4117975" cy="4421188"/>
          </a:xfrm>
          <a:prstGeom prst="rect">
            <a:avLst/>
          </a:prstGeom>
          <a:noFill/>
        </p:spPr>
      </p:pic>
      <p:pic>
        <p:nvPicPr>
          <p:cNvPr id="402480" name="Picture 48" descr="slide53c"/>
          <p:cNvPicPr>
            <a:picLocks noChangeAspect="1" noChangeArrowheads="1"/>
          </p:cNvPicPr>
          <p:nvPr/>
        </p:nvPicPr>
        <p:blipFill>
          <a:blip r:embed="rId5" cstate="print"/>
          <a:srcRect/>
          <a:stretch>
            <a:fillRect/>
          </a:stretch>
        </p:blipFill>
        <p:spPr bwMode="auto">
          <a:xfrm>
            <a:off x="4492625" y="1905000"/>
            <a:ext cx="4117975" cy="4421188"/>
          </a:xfrm>
          <a:prstGeom prst="rect">
            <a:avLst/>
          </a:prstGeom>
          <a:noFill/>
        </p:spPr>
      </p:pic>
      <p:pic>
        <p:nvPicPr>
          <p:cNvPr id="402481" name="Picture 49" descr="slide53d"/>
          <p:cNvPicPr>
            <a:picLocks noChangeAspect="1" noChangeArrowheads="1"/>
          </p:cNvPicPr>
          <p:nvPr/>
        </p:nvPicPr>
        <p:blipFill>
          <a:blip r:embed="rId6" cstate="print"/>
          <a:srcRect/>
          <a:stretch>
            <a:fillRect/>
          </a:stretch>
        </p:blipFill>
        <p:spPr bwMode="auto">
          <a:xfrm>
            <a:off x="4492625" y="1905000"/>
            <a:ext cx="4117975" cy="4421188"/>
          </a:xfrm>
          <a:prstGeom prst="rect">
            <a:avLst/>
          </a:prstGeom>
          <a:noFill/>
        </p:spPr>
      </p:pic>
      <p:pic>
        <p:nvPicPr>
          <p:cNvPr id="402482" name="Picture 50" descr="slide53e"/>
          <p:cNvPicPr>
            <a:picLocks noChangeAspect="1" noChangeArrowheads="1"/>
          </p:cNvPicPr>
          <p:nvPr/>
        </p:nvPicPr>
        <p:blipFill>
          <a:blip r:embed="rId7" cstate="print"/>
          <a:srcRect/>
          <a:stretch>
            <a:fillRect/>
          </a:stretch>
        </p:blipFill>
        <p:spPr bwMode="auto">
          <a:xfrm>
            <a:off x="4492625" y="1906588"/>
            <a:ext cx="4117975" cy="44196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2436"/>
                                        </p:tgtEl>
                                        <p:attrNameLst>
                                          <p:attrName>style.visibility</p:attrName>
                                        </p:attrNameLst>
                                      </p:cBhvr>
                                      <p:to>
                                        <p:strVal val="visible"/>
                                      </p:to>
                                    </p:set>
                                    <p:animEffect transition="in" filter="wipe(left)">
                                      <p:cBhvr>
                                        <p:cTn id="7" dur="500"/>
                                        <p:tgtEl>
                                          <p:spTgt spid="40243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02479"/>
                                        </p:tgtEl>
                                        <p:attrNameLst>
                                          <p:attrName>style.visibility</p:attrName>
                                        </p:attrNameLst>
                                      </p:cBhvr>
                                      <p:to>
                                        <p:strVal val="visible"/>
                                      </p:to>
                                    </p:set>
                                    <p:animEffect transition="in" filter="wipe(right)">
                                      <p:cBhvr>
                                        <p:cTn id="11" dur="1000"/>
                                        <p:tgtEl>
                                          <p:spTgt spid="40247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2443"/>
                                        </p:tgtEl>
                                        <p:attrNameLst>
                                          <p:attrName>style.visibility</p:attrName>
                                        </p:attrNameLst>
                                      </p:cBhvr>
                                      <p:to>
                                        <p:strVal val="visible"/>
                                      </p:to>
                                    </p:set>
                                    <p:animEffect transition="in" filter="wipe(left)">
                                      <p:cBhvr>
                                        <p:cTn id="16" dur="500"/>
                                        <p:tgtEl>
                                          <p:spTgt spid="402443"/>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02480"/>
                                        </p:tgtEl>
                                        <p:attrNameLst>
                                          <p:attrName>style.visibility</p:attrName>
                                        </p:attrNameLst>
                                      </p:cBhvr>
                                      <p:to>
                                        <p:strVal val="visible"/>
                                      </p:to>
                                    </p:set>
                                    <p:animEffect transition="in" filter="fade">
                                      <p:cBhvr>
                                        <p:cTn id="20" dur="1000"/>
                                        <p:tgtEl>
                                          <p:spTgt spid="402480"/>
                                        </p:tgtEl>
                                      </p:cBhvr>
                                    </p:animEffect>
                                  </p:childTnLst>
                                </p:cTn>
                              </p:par>
                            </p:childTnLst>
                          </p:cTn>
                        </p:par>
                        <p:par>
                          <p:cTn id="21" fill="hold">
                            <p:stCondLst>
                              <p:cond delay="1500"/>
                            </p:stCondLst>
                            <p:childTnLst>
                              <p:par>
                                <p:cTn id="22" presetID="22" presetClass="entr" presetSubtype="1" fill="hold" nodeType="afterEffect">
                                  <p:stCondLst>
                                    <p:cond delay="1000"/>
                                  </p:stCondLst>
                                  <p:childTnLst>
                                    <p:set>
                                      <p:cBhvr>
                                        <p:cTn id="23" dur="1" fill="hold">
                                          <p:stCondLst>
                                            <p:cond delay="0"/>
                                          </p:stCondLst>
                                        </p:cTn>
                                        <p:tgtEl>
                                          <p:spTgt spid="402481"/>
                                        </p:tgtEl>
                                        <p:attrNameLst>
                                          <p:attrName>style.visibility</p:attrName>
                                        </p:attrNameLst>
                                      </p:cBhvr>
                                      <p:to>
                                        <p:strVal val="visible"/>
                                      </p:to>
                                    </p:set>
                                    <p:animEffect transition="in" filter="wipe(up)">
                                      <p:cBhvr>
                                        <p:cTn id="24" dur="1000"/>
                                        <p:tgtEl>
                                          <p:spTgt spid="40248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02444"/>
                                        </p:tgtEl>
                                        <p:attrNameLst>
                                          <p:attrName>style.visibility</p:attrName>
                                        </p:attrNameLst>
                                      </p:cBhvr>
                                      <p:to>
                                        <p:strVal val="visible"/>
                                      </p:to>
                                    </p:set>
                                    <p:animEffect transition="in" filter="wipe(left)">
                                      <p:cBhvr>
                                        <p:cTn id="29" dur="500"/>
                                        <p:tgtEl>
                                          <p:spTgt spid="402444"/>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402445"/>
                                        </p:tgtEl>
                                        <p:attrNameLst>
                                          <p:attrName>style.visibility</p:attrName>
                                        </p:attrNameLst>
                                      </p:cBhvr>
                                      <p:to>
                                        <p:strVal val="visible"/>
                                      </p:to>
                                    </p:set>
                                    <p:animEffect transition="in" filter="wipe(left)">
                                      <p:cBhvr>
                                        <p:cTn id="33" dur="500"/>
                                        <p:tgtEl>
                                          <p:spTgt spid="402445"/>
                                        </p:tgtEl>
                                      </p:cBhvr>
                                    </p:animEffect>
                                  </p:childTnLst>
                                </p:cTn>
                              </p:par>
                            </p:childTnLst>
                          </p:cTn>
                        </p:par>
                        <p:par>
                          <p:cTn id="34" fill="hold">
                            <p:stCondLst>
                              <p:cond delay="1000"/>
                            </p:stCondLst>
                            <p:childTnLst>
                              <p:par>
                                <p:cTn id="35" presetID="22" presetClass="entr" presetSubtype="2" fill="hold" nodeType="afterEffect">
                                  <p:stCondLst>
                                    <p:cond delay="0"/>
                                  </p:stCondLst>
                                  <p:childTnLst>
                                    <p:set>
                                      <p:cBhvr>
                                        <p:cTn id="36" dur="1" fill="hold">
                                          <p:stCondLst>
                                            <p:cond delay="0"/>
                                          </p:stCondLst>
                                        </p:cTn>
                                        <p:tgtEl>
                                          <p:spTgt spid="402482"/>
                                        </p:tgtEl>
                                        <p:attrNameLst>
                                          <p:attrName>style.visibility</p:attrName>
                                        </p:attrNameLst>
                                      </p:cBhvr>
                                      <p:to>
                                        <p:strVal val="visible"/>
                                      </p:to>
                                    </p:set>
                                    <p:animEffect transition="in" filter="wipe(right)">
                                      <p:cBhvr>
                                        <p:cTn id="37" dur="1000"/>
                                        <p:tgtEl>
                                          <p:spTgt spid="402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6" grpId="0" autoUpdateAnimBg="0"/>
      <p:bldP spid="402443" grpId="0" autoUpdateAnimBg="0"/>
      <p:bldP spid="402444" grpId="0" autoUpdateAnimBg="0"/>
      <p:bldP spid="40244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1598" name="Picture 14" descr="slide53a"/>
          <p:cNvPicPr>
            <a:picLocks noChangeAspect="1" noChangeArrowheads="1"/>
          </p:cNvPicPr>
          <p:nvPr/>
        </p:nvPicPr>
        <p:blipFill>
          <a:blip r:embed="rId3" cstate="print"/>
          <a:srcRect/>
          <a:stretch>
            <a:fillRect/>
          </a:stretch>
        </p:blipFill>
        <p:spPr bwMode="auto">
          <a:xfrm>
            <a:off x="2043113" y="714375"/>
            <a:ext cx="5057775" cy="5429250"/>
          </a:xfrm>
          <a:prstGeom prst="rect">
            <a:avLst/>
          </a:prstGeom>
          <a:noFill/>
        </p:spPr>
      </p:pic>
      <p:pic>
        <p:nvPicPr>
          <p:cNvPr id="451599" name="Picture 15" descr="slide53b"/>
          <p:cNvPicPr>
            <a:picLocks noChangeAspect="1" noChangeArrowheads="1"/>
          </p:cNvPicPr>
          <p:nvPr/>
        </p:nvPicPr>
        <p:blipFill>
          <a:blip r:embed="rId4" cstate="print"/>
          <a:srcRect/>
          <a:stretch>
            <a:fillRect/>
          </a:stretch>
        </p:blipFill>
        <p:spPr bwMode="auto">
          <a:xfrm>
            <a:off x="2043113" y="714375"/>
            <a:ext cx="5057775" cy="5429250"/>
          </a:xfrm>
          <a:prstGeom prst="rect">
            <a:avLst/>
          </a:prstGeom>
          <a:noFill/>
        </p:spPr>
      </p:pic>
      <p:pic>
        <p:nvPicPr>
          <p:cNvPr id="451600" name="Picture 16" descr="slide53c"/>
          <p:cNvPicPr>
            <a:picLocks noChangeAspect="1" noChangeArrowheads="1"/>
          </p:cNvPicPr>
          <p:nvPr/>
        </p:nvPicPr>
        <p:blipFill>
          <a:blip r:embed="rId5" cstate="print"/>
          <a:srcRect/>
          <a:stretch>
            <a:fillRect/>
          </a:stretch>
        </p:blipFill>
        <p:spPr bwMode="auto">
          <a:xfrm>
            <a:off x="2043113" y="714375"/>
            <a:ext cx="5057775" cy="5429250"/>
          </a:xfrm>
          <a:prstGeom prst="rect">
            <a:avLst/>
          </a:prstGeom>
          <a:noFill/>
        </p:spPr>
      </p:pic>
      <p:pic>
        <p:nvPicPr>
          <p:cNvPr id="451601" name="Picture 17" descr="slide53d"/>
          <p:cNvPicPr>
            <a:picLocks noChangeAspect="1" noChangeArrowheads="1"/>
          </p:cNvPicPr>
          <p:nvPr/>
        </p:nvPicPr>
        <p:blipFill>
          <a:blip r:embed="rId6" cstate="print"/>
          <a:srcRect/>
          <a:stretch>
            <a:fillRect/>
          </a:stretch>
        </p:blipFill>
        <p:spPr bwMode="auto">
          <a:xfrm>
            <a:off x="2043113" y="714375"/>
            <a:ext cx="5057775" cy="5429250"/>
          </a:xfrm>
          <a:prstGeom prst="rect">
            <a:avLst/>
          </a:prstGeom>
          <a:noFill/>
        </p:spPr>
      </p:pic>
      <p:pic>
        <p:nvPicPr>
          <p:cNvPr id="451602" name="Picture 18" descr="slide53e"/>
          <p:cNvPicPr>
            <a:picLocks noChangeAspect="1" noChangeArrowheads="1"/>
          </p:cNvPicPr>
          <p:nvPr/>
        </p:nvPicPr>
        <p:blipFill>
          <a:blip r:embed="rId7" cstate="print"/>
          <a:srcRect/>
          <a:stretch>
            <a:fillRect/>
          </a:stretch>
        </p:blipFill>
        <p:spPr bwMode="auto">
          <a:xfrm>
            <a:off x="2043113" y="714375"/>
            <a:ext cx="5057775" cy="542925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51599"/>
                                        </p:tgtEl>
                                        <p:attrNameLst>
                                          <p:attrName>style.visibility</p:attrName>
                                        </p:attrNameLst>
                                      </p:cBhvr>
                                      <p:to>
                                        <p:strVal val="visible"/>
                                      </p:to>
                                    </p:set>
                                    <p:animEffect transition="in" filter="wipe(right)">
                                      <p:cBhvr>
                                        <p:cTn id="7" dur="1000"/>
                                        <p:tgtEl>
                                          <p:spTgt spid="4515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1600"/>
                                        </p:tgtEl>
                                        <p:attrNameLst>
                                          <p:attrName>style.visibility</p:attrName>
                                        </p:attrNameLst>
                                      </p:cBhvr>
                                      <p:to>
                                        <p:strVal val="visible"/>
                                      </p:to>
                                    </p:set>
                                    <p:animEffect transition="in" filter="fade">
                                      <p:cBhvr>
                                        <p:cTn id="12" dur="1000"/>
                                        <p:tgtEl>
                                          <p:spTgt spid="45160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51601"/>
                                        </p:tgtEl>
                                        <p:attrNameLst>
                                          <p:attrName>style.visibility</p:attrName>
                                        </p:attrNameLst>
                                      </p:cBhvr>
                                      <p:to>
                                        <p:strVal val="visible"/>
                                      </p:to>
                                    </p:set>
                                    <p:animEffect transition="in" filter="wipe(up)">
                                      <p:cBhvr>
                                        <p:cTn id="17" dur="1000"/>
                                        <p:tgtEl>
                                          <p:spTgt spid="45160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451602"/>
                                        </p:tgtEl>
                                        <p:attrNameLst>
                                          <p:attrName>style.visibility</p:attrName>
                                        </p:attrNameLst>
                                      </p:cBhvr>
                                      <p:to>
                                        <p:strVal val="visible"/>
                                      </p:to>
                                    </p:set>
                                    <p:animEffect transition="in" filter="wipe(right)">
                                      <p:cBhvr>
                                        <p:cTn id="22" dur="1000"/>
                                        <p:tgtEl>
                                          <p:spTgt spid="451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3458" name="Rectangle 2"/>
          <p:cNvSpPr>
            <a:spLocks noGrp="1" noChangeArrowheads="1"/>
          </p:cNvSpPr>
          <p:nvPr>
            <p:ph type="title"/>
          </p:nvPr>
        </p:nvSpPr>
        <p:spPr/>
        <p:txBody>
          <a:bodyPr/>
          <a:lstStyle/>
          <a:p>
            <a:r>
              <a:rPr lang="en-US" dirty="0" smtClean="0"/>
              <a:t>MARKET </a:t>
            </a:r>
            <a:r>
              <a:rPr lang="en-US" dirty="0"/>
              <a:t>EQUILIBRIUM</a:t>
            </a:r>
          </a:p>
        </p:txBody>
      </p:sp>
      <p:sp>
        <p:nvSpPr>
          <p:cNvPr id="403459" name="Rectangle 3"/>
          <p:cNvSpPr>
            <a:spLocks noGrp="1" noChangeArrowheads="1"/>
          </p:cNvSpPr>
          <p:nvPr>
            <p:ph type="body" idx="1"/>
          </p:nvPr>
        </p:nvSpPr>
        <p:spPr/>
        <p:txBody>
          <a:bodyPr/>
          <a:lstStyle/>
          <a:p>
            <a:pPr lvl="1">
              <a:spcBef>
                <a:spcPct val="100000"/>
              </a:spcBef>
            </a:pPr>
            <a:r>
              <a:rPr lang="en-US" altLang="en-US"/>
              <a:t>When demand changes:</a:t>
            </a:r>
          </a:p>
          <a:p>
            <a:pPr lvl="2">
              <a:spcBef>
                <a:spcPct val="100000"/>
              </a:spcBef>
            </a:pPr>
            <a:r>
              <a:rPr lang="en-US" altLang="en-US"/>
              <a:t>The supply curve does </a:t>
            </a:r>
            <a:r>
              <a:rPr lang="en-US" altLang="en-US" i="1"/>
              <a:t>not </a:t>
            </a:r>
            <a:r>
              <a:rPr lang="en-US" altLang="en-US"/>
              <a:t>shift. </a:t>
            </a:r>
          </a:p>
          <a:p>
            <a:pPr lvl="2">
              <a:spcBef>
                <a:spcPct val="100000"/>
              </a:spcBef>
            </a:pPr>
            <a:r>
              <a:rPr lang="en-US" altLang="en-US"/>
              <a:t>But there is a </a:t>
            </a:r>
            <a:r>
              <a:rPr lang="en-US" altLang="en-US" i="1"/>
              <a:t>change in the quantity supplied.</a:t>
            </a:r>
          </a:p>
          <a:p>
            <a:pPr lvl="2">
              <a:spcBef>
                <a:spcPct val="100000"/>
              </a:spcBef>
            </a:pPr>
            <a:r>
              <a:rPr lang="en-US" altLang="en-US"/>
              <a:t>Equilibrium price and equilibrium quantity change in the </a:t>
            </a:r>
            <a:r>
              <a:rPr lang="en-US" altLang="en-US" i="1"/>
              <a:t>same</a:t>
            </a:r>
            <a:r>
              <a:rPr lang="en-US" altLang="en-US"/>
              <a:t> direction as the change in demand.</a:t>
            </a:r>
          </a:p>
          <a:p>
            <a:endParaRPr lang="en-US"/>
          </a:p>
        </p:txBody>
      </p:sp>
    </p:spTree>
  </p:cSld>
  <p:clrMapOvr>
    <a:masterClrMapping/>
  </p:clrMapOvr>
  <p:transition spd="med">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a:xfrm>
            <a:off x="381000" y="723900"/>
            <a:ext cx="7086600" cy="533400"/>
          </a:xfrm>
        </p:spPr>
        <p:txBody>
          <a:bodyPr/>
          <a:lstStyle/>
          <a:p>
            <a:pPr marL="533400" indent="-533400"/>
            <a:r>
              <a:rPr lang="en-US" altLang="en-US" dirty="0" smtClean="0"/>
              <a:t>Effects of Changes in Supply</a:t>
            </a:r>
            <a:endParaRPr lang="en-US" altLang="en-US" dirty="0"/>
          </a:p>
        </p:txBody>
      </p:sp>
      <p:sp>
        <p:nvSpPr>
          <p:cNvPr id="480259" name="Rectangle 3"/>
          <p:cNvSpPr>
            <a:spLocks noGrp="1" noChangeArrowheads="1"/>
          </p:cNvSpPr>
          <p:nvPr>
            <p:ph type="body" idx="1"/>
          </p:nvPr>
        </p:nvSpPr>
        <p:spPr>
          <a:xfrm>
            <a:off x="381000" y="1905000"/>
            <a:ext cx="8534400" cy="4572000"/>
          </a:xfrm>
        </p:spPr>
        <p:txBody>
          <a:bodyPr/>
          <a:lstStyle/>
          <a:p>
            <a:pPr marL="1035050" lvl="1" indent="-457200"/>
            <a:r>
              <a:rPr lang="en-US" altLang="en-US" dirty="0" smtClean="0"/>
              <a:t>Event</a:t>
            </a:r>
            <a:r>
              <a:rPr lang="en-US" altLang="en-US" dirty="0"/>
              <a:t>: Europeans produce bottled water in the United States.</a:t>
            </a:r>
          </a:p>
          <a:p>
            <a:pPr marL="1035050" lvl="1" indent="-457200"/>
            <a:r>
              <a:rPr lang="en-US" altLang="en-US" dirty="0"/>
              <a:t> To work out the effects on the market for bottled water:</a:t>
            </a:r>
          </a:p>
          <a:p>
            <a:pPr marL="1035050" lvl="1" indent="-457200">
              <a:buFontTx/>
              <a:buAutoNum type="arabicPeriod"/>
            </a:pPr>
            <a:r>
              <a:rPr lang="en-US" altLang="en-US" dirty="0">
                <a:latin typeface="Charcoal" charset="0"/>
              </a:rPr>
              <a:t>With more suppliers of bottled water, supply changes.</a:t>
            </a:r>
          </a:p>
          <a:p>
            <a:pPr marL="1035050" lvl="1" indent="-457200">
              <a:buFontTx/>
              <a:buAutoNum type="arabicPeriod"/>
            </a:pPr>
            <a:r>
              <a:rPr lang="en-US" altLang="en-US" dirty="0">
                <a:latin typeface="Charcoal" charset="0"/>
              </a:rPr>
              <a:t>The supply of bottled water </a:t>
            </a:r>
            <a:r>
              <a:rPr lang="en-US" altLang="en-US" i="1" dirty="0">
                <a:latin typeface="Charcoal" charset="0"/>
              </a:rPr>
              <a:t>increases,</a:t>
            </a:r>
            <a:r>
              <a:rPr lang="en-US" altLang="en-US" dirty="0">
                <a:latin typeface="Charcoal" charset="0"/>
              </a:rPr>
              <a:t> the supply curve </a:t>
            </a:r>
            <a:r>
              <a:rPr lang="en-US" altLang="en-US" i="1" dirty="0">
                <a:latin typeface="Charcoal" charset="0"/>
              </a:rPr>
              <a:t>shifts rightward.</a:t>
            </a:r>
            <a:endParaRPr lang="en-US" altLang="en-US" dirty="0">
              <a:latin typeface="Charcoal" charset="0"/>
            </a:endParaRPr>
          </a:p>
          <a:p>
            <a:pPr marL="1035050" lvl="1" indent="-457200">
              <a:buFontTx/>
              <a:buAutoNum type="arabicPeriod"/>
            </a:pPr>
            <a:r>
              <a:rPr lang="en-US" altLang="en-US" dirty="0">
                <a:latin typeface="Charcoal" charset="0"/>
              </a:rPr>
              <a:t>What are the new </a:t>
            </a:r>
            <a:r>
              <a:rPr lang="en-US" altLang="en-US" i="1" dirty="0">
                <a:latin typeface="Charcoal" charset="0"/>
              </a:rPr>
              <a:t>equilibrium</a:t>
            </a:r>
            <a:r>
              <a:rPr lang="en-US" altLang="en-US" dirty="0">
                <a:latin typeface="Charcoal" charset="0"/>
              </a:rPr>
              <a:t> price and </a:t>
            </a:r>
            <a:r>
              <a:rPr lang="en-US" altLang="en-US" i="1" dirty="0">
                <a:latin typeface="Charcoal" charset="0"/>
              </a:rPr>
              <a:t>equilibrium </a:t>
            </a:r>
            <a:r>
              <a:rPr lang="en-US" altLang="en-US" dirty="0">
                <a:latin typeface="Charcoal" charset="0"/>
              </a:rPr>
              <a:t>quantity and how have they changed?</a:t>
            </a:r>
          </a:p>
        </p:txBody>
      </p: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6530" name="Rectangle 2"/>
          <p:cNvSpPr>
            <a:spLocks noGrp="1" noChangeArrowheads="1"/>
          </p:cNvSpPr>
          <p:nvPr>
            <p:ph type="title"/>
          </p:nvPr>
        </p:nvSpPr>
        <p:spPr>
          <a:xfrm>
            <a:off x="533400" y="723900"/>
            <a:ext cx="7086600" cy="533400"/>
          </a:xfrm>
        </p:spPr>
        <p:txBody>
          <a:bodyPr/>
          <a:lstStyle/>
          <a:p>
            <a:r>
              <a:rPr lang="en-US" dirty="0" smtClean="0"/>
              <a:t>MARKET </a:t>
            </a:r>
            <a:r>
              <a:rPr lang="en-US" dirty="0"/>
              <a:t>EQUILIBRIUM</a:t>
            </a:r>
          </a:p>
        </p:txBody>
      </p:sp>
      <p:sp>
        <p:nvSpPr>
          <p:cNvPr id="406532" name="Rectangle 4"/>
          <p:cNvSpPr>
            <a:spLocks noChangeArrowheads="1"/>
          </p:cNvSpPr>
          <p:nvPr/>
        </p:nvSpPr>
        <p:spPr bwMode="auto">
          <a:xfrm>
            <a:off x="76200" y="2819400"/>
            <a:ext cx="4419600" cy="838200"/>
          </a:xfrm>
          <a:prstGeom prst="rect">
            <a:avLst/>
          </a:prstGeom>
          <a:noFill/>
          <a:ln w="9525">
            <a:noFill/>
            <a:miter lim="800000"/>
            <a:headEnd/>
            <a:tailEnd/>
          </a:ln>
          <a:effectLst/>
        </p:spPr>
        <p:txBody>
          <a:bodyPr/>
          <a:lstStyle/>
          <a:p>
            <a:pPr marL="342900" indent="-342900"/>
            <a:r>
              <a:rPr lang="en-US" altLang="en-US" b="1"/>
              <a:t>1.</a:t>
            </a:r>
            <a:r>
              <a:rPr lang="en-US" altLang="en-US"/>
              <a:t> An increase in supply shifts the supply curve rightward.</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06539" name="Rectangle 11"/>
          <p:cNvSpPr>
            <a:spLocks noChangeArrowheads="1"/>
          </p:cNvSpPr>
          <p:nvPr/>
        </p:nvSpPr>
        <p:spPr bwMode="auto">
          <a:xfrm>
            <a:off x="76200" y="3733800"/>
            <a:ext cx="4419600" cy="762000"/>
          </a:xfrm>
          <a:prstGeom prst="rect">
            <a:avLst/>
          </a:prstGeom>
          <a:noFill/>
          <a:ln w="9525">
            <a:noFill/>
            <a:miter lim="800000"/>
            <a:headEnd/>
            <a:tailEnd/>
          </a:ln>
          <a:effectLst/>
        </p:spPr>
        <p:txBody>
          <a:bodyPr/>
          <a:lstStyle/>
          <a:p>
            <a:pPr marL="342900" indent="-342900"/>
            <a:r>
              <a:rPr lang="en-US" altLang="en-US" b="1"/>
              <a:t>2.</a:t>
            </a:r>
            <a:r>
              <a:rPr lang="en-US" altLang="en-US"/>
              <a:t> At $1.00 a bottle, there is a surplus, so the price falls.</a:t>
            </a:r>
            <a:endParaRPr lang="en-US" sz="2800" b="1">
              <a:solidFill>
                <a:srgbClr val="00468F"/>
              </a:solidFill>
            </a:endParaRPr>
          </a:p>
        </p:txBody>
      </p:sp>
      <p:sp>
        <p:nvSpPr>
          <p:cNvPr id="406540" name="Rectangle 12"/>
          <p:cNvSpPr>
            <a:spLocks noChangeArrowheads="1"/>
          </p:cNvSpPr>
          <p:nvPr/>
        </p:nvSpPr>
        <p:spPr bwMode="auto">
          <a:xfrm>
            <a:off x="76200" y="4648200"/>
            <a:ext cx="4297363" cy="838200"/>
          </a:xfrm>
          <a:prstGeom prst="rect">
            <a:avLst/>
          </a:prstGeom>
          <a:noFill/>
          <a:ln w="9525">
            <a:noFill/>
            <a:miter lim="800000"/>
            <a:headEnd/>
            <a:tailEnd/>
          </a:ln>
          <a:effectLst/>
        </p:spPr>
        <p:txBody>
          <a:bodyPr/>
          <a:lstStyle/>
          <a:p>
            <a:pPr marL="342900" indent="-342900"/>
            <a:r>
              <a:rPr lang="en-US" altLang="en-US" b="1"/>
              <a:t>3.</a:t>
            </a:r>
            <a:r>
              <a:rPr lang="en-US" altLang="en-US"/>
              <a:t> Quantity demanded increases along the demand curve.</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06541" name="Rectangle 13"/>
          <p:cNvSpPr>
            <a:spLocks noChangeArrowheads="1"/>
          </p:cNvSpPr>
          <p:nvPr/>
        </p:nvSpPr>
        <p:spPr bwMode="auto">
          <a:xfrm>
            <a:off x="76200" y="5791200"/>
            <a:ext cx="4419600" cy="609600"/>
          </a:xfrm>
          <a:prstGeom prst="rect">
            <a:avLst/>
          </a:prstGeom>
          <a:noFill/>
          <a:ln w="9525">
            <a:noFill/>
            <a:miter lim="800000"/>
            <a:headEnd/>
            <a:tailEnd/>
          </a:ln>
          <a:effectLst/>
        </p:spPr>
        <p:txBody>
          <a:bodyPr/>
          <a:lstStyle/>
          <a:p>
            <a:pPr marL="342900" indent="-342900"/>
            <a:r>
              <a:rPr lang="en-US" altLang="en-US" b="1"/>
              <a:t>4.</a:t>
            </a:r>
            <a:r>
              <a:rPr lang="en-US" altLang="en-US"/>
              <a:t> Equilibrium quantity increases.</a:t>
            </a:r>
            <a:endParaRPr lang="en-US" altLang="en-US">
              <a:latin typeface="Charcoal" charset="0"/>
            </a:endParaRPr>
          </a:p>
          <a:p>
            <a:pPr marL="342900" indent="-342900">
              <a:spcBef>
                <a:spcPct val="20000"/>
              </a:spcBef>
              <a:buClr>
                <a:srgbClr val="00468F"/>
              </a:buClr>
              <a:buSzPct val="120000"/>
              <a:buFont typeface="Wingdings" pitchFamily="2" charset="2"/>
              <a:buNone/>
            </a:pPr>
            <a:endParaRPr lang="en-US" sz="2800" b="1">
              <a:solidFill>
                <a:srgbClr val="00468F"/>
              </a:solidFill>
            </a:endParaRPr>
          </a:p>
        </p:txBody>
      </p:sp>
      <p:pic>
        <p:nvPicPr>
          <p:cNvPr id="406571" name="Picture 43" descr="slide56a"/>
          <p:cNvPicPr>
            <a:picLocks noChangeAspect="1" noChangeArrowheads="1"/>
          </p:cNvPicPr>
          <p:nvPr/>
        </p:nvPicPr>
        <p:blipFill>
          <a:blip r:embed="rId3" cstate="print"/>
          <a:srcRect/>
          <a:stretch>
            <a:fillRect/>
          </a:stretch>
        </p:blipFill>
        <p:spPr bwMode="auto">
          <a:xfrm>
            <a:off x="4373563" y="1676400"/>
            <a:ext cx="4437062" cy="4743450"/>
          </a:xfrm>
          <a:prstGeom prst="rect">
            <a:avLst/>
          </a:prstGeom>
          <a:noFill/>
        </p:spPr>
      </p:pic>
      <p:pic>
        <p:nvPicPr>
          <p:cNvPr id="406572" name="Picture 44" descr="slide56b"/>
          <p:cNvPicPr>
            <a:picLocks noChangeAspect="1" noChangeArrowheads="1"/>
          </p:cNvPicPr>
          <p:nvPr/>
        </p:nvPicPr>
        <p:blipFill>
          <a:blip r:embed="rId4" cstate="print"/>
          <a:srcRect/>
          <a:stretch>
            <a:fillRect/>
          </a:stretch>
        </p:blipFill>
        <p:spPr bwMode="auto">
          <a:xfrm>
            <a:off x="4373563" y="1676400"/>
            <a:ext cx="4437062" cy="4743450"/>
          </a:xfrm>
          <a:prstGeom prst="rect">
            <a:avLst/>
          </a:prstGeom>
          <a:noFill/>
        </p:spPr>
      </p:pic>
      <p:pic>
        <p:nvPicPr>
          <p:cNvPr id="406573" name="Picture 45" descr="slide56c"/>
          <p:cNvPicPr>
            <a:picLocks noChangeAspect="1" noChangeArrowheads="1"/>
          </p:cNvPicPr>
          <p:nvPr/>
        </p:nvPicPr>
        <p:blipFill>
          <a:blip r:embed="rId5" cstate="print"/>
          <a:srcRect/>
          <a:stretch>
            <a:fillRect/>
          </a:stretch>
        </p:blipFill>
        <p:spPr bwMode="auto">
          <a:xfrm>
            <a:off x="4373563" y="1676400"/>
            <a:ext cx="4437062" cy="4743450"/>
          </a:xfrm>
          <a:prstGeom prst="rect">
            <a:avLst/>
          </a:prstGeom>
          <a:noFill/>
        </p:spPr>
      </p:pic>
      <p:pic>
        <p:nvPicPr>
          <p:cNvPr id="406574" name="Picture 46" descr="slide56d"/>
          <p:cNvPicPr>
            <a:picLocks noChangeAspect="1" noChangeArrowheads="1"/>
          </p:cNvPicPr>
          <p:nvPr/>
        </p:nvPicPr>
        <p:blipFill>
          <a:blip r:embed="rId6" cstate="print"/>
          <a:srcRect/>
          <a:stretch>
            <a:fillRect/>
          </a:stretch>
        </p:blipFill>
        <p:spPr bwMode="auto">
          <a:xfrm>
            <a:off x="4373563" y="1676400"/>
            <a:ext cx="4437062" cy="4743450"/>
          </a:xfrm>
          <a:prstGeom prst="rect">
            <a:avLst/>
          </a:prstGeom>
          <a:noFill/>
        </p:spPr>
      </p:pic>
      <p:pic>
        <p:nvPicPr>
          <p:cNvPr id="406575" name="Picture 47" descr="slide56e"/>
          <p:cNvPicPr>
            <a:picLocks noChangeAspect="1" noChangeArrowheads="1"/>
          </p:cNvPicPr>
          <p:nvPr/>
        </p:nvPicPr>
        <p:blipFill>
          <a:blip r:embed="rId7" cstate="print"/>
          <a:srcRect/>
          <a:stretch>
            <a:fillRect/>
          </a:stretch>
        </p:blipFill>
        <p:spPr bwMode="auto">
          <a:xfrm>
            <a:off x="4373563" y="1676400"/>
            <a:ext cx="4437062" cy="474345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6532"/>
                                        </p:tgtEl>
                                        <p:attrNameLst>
                                          <p:attrName>style.visibility</p:attrName>
                                        </p:attrNameLst>
                                      </p:cBhvr>
                                      <p:to>
                                        <p:strVal val="visible"/>
                                      </p:to>
                                    </p:set>
                                    <p:animEffect transition="in" filter="wipe(left)">
                                      <p:cBhvr>
                                        <p:cTn id="7" dur="500"/>
                                        <p:tgtEl>
                                          <p:spTgt spid="40653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06572"/>
                                        </p:tgtEl>
                                        <p:attrNameLst>
                                          <p:attrName>style.visibility</p:attrName>
                                        </p:attrNameLst>
                                      </p:cBhvr>
                                      <p:to>
                                        <p:strVal val="visible"/>
                                      </p:to>
                                    </p:set>
                                    <p:animEffect transition="in" filter="wipe(left)">
                                      <p:cBhvr>
                                        <p:cTn id="11" dur="1000"/>
                                        <p:tgtEl>
                                          <p:spTgt spid="40657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6539"/>
                                        </p:tgtEl>
                                        <p:attrNameLst>
                                          <p:attrName>style.visibility</p:attrName>
                                        </p:attrNameLst>
                                      </p:cBhvr>
                                      <p:to>
                                        <p:strVal val="visible"/>
                                      </p:to>
                                    </p:set>
                                    <p:animEffect transition="in" filter="wipe(left)">
                                      <p:cBhvr>
                                        <p:cTn id="16" dur="500"/>
                                        <p:tgtEl>
                                          <p:spTgt spid="406539"/>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06573"/>
                                        </p:tgtEl>
                                        <p:attrNameLst>
                                          <p:attrName>style.visibility</p:attrName>
                                        </p:attrNameLst>
                                      </p:cBhvr>
                                      <p:to>
                                        <p:strVal val="visible"/>
                                      </p:to>
                                    </p:set>
                                    <p:animEffect transition="in" filter="fade">
                                      <p:cBhvr>
                                        <p:cTn id="20" dur="1000"/>
                                        <p:tgtEl>
                                          <p:spTgt spid="406573"/>
                                        </p:tgtEl>
                                      </p:cBhvr>
                                    </p:animEffect>
                                  </p:childTnLst>
                                </p:cTn>
                              </p:par>
                            </p:childTnLst>
                          </p:cTn>
                        </p:par>
                        <p:par>
                          <p:cTn id="21" fill="hold">
                            <p:stCondLst>
                              <p:cond delay="1500"/>
                            </p:stCondLst>
                            <p:childTnLst>
                              <p:par>
                                <p:cTn id="22" presetID="22" presetClass="entr" presetSubtype="1" fill="hold" nodeType="afterEffect">
                                  <p:stCondLst>
                                    <p:cond delay="0"/>
                                  </p:stCondLst>
                                  <p:childTnLst>
                                    <p:set>
                                      <p:cBhvr>
                                        <p:cTn id="23" dur="1" fill="hold">
                                          <p:stCondLst>
                                            <p:cond delay="0"/>
                                          </p:stCondLst>
                                        </p:cTn>
                                        <p:tgtEl>
                                          <p:spTgt spid="406574"/>
                                        </p:tgtEl>
                                        <p:attrNameLst>
                                          <p:attrName>style.visibility</p:attrName>
                                        </p:attrNameLst>
                                      </p:cBhvr>
                                      <p:to>
                                        <p:strVal val="visible"/>
                                      </p:to>
                                    </p:set>
                                    <p:animEffect transition="in" filter="wipe(up)">
                                      <p:cBhvr>
                                        <p:cTn id="24" dur="1000"/>
                                        <p:tgtEl>
                                          <p:spTgt spid="40657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06540"/>
                                        </p:tgtEl>
                                        <p:attrNameLst>
                                          <p:attrName>style.visibility</p:attrName>
                                        </p:attrNameLst>
                                      </p:cBhvr>
                                      <p:to>
                                        <p:strVal val="visible"/>
                                      </p:to>
                                    </p:set>
                                    <p:animEffect transition="in" filter="wipe(left)">
                                      <p:cBhvr>
                                        <p:cTn id="29" dur="500"/>
                                        <p:tgtEl>
                                          <p:spTgt spid="406540"/>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406541"/>
                                        </p:tgtEl>
                                        <p:attrNameLst>
                                          <p:attrName>style.visibility</p:attrName>
                                        </p:attrNameLst>
                                      </p:cBhvr>
                                      <p:to>
                                        <p:strVal val="visible"/>
                                      </p:to>
                                    </p:set>
                                    <p:animEffect transition="in" filter="wipe(left)">
                                      <p:cBhvr>
                                        <p:cTn id="33" dur="500"/>
                                        <p:tgtEl>
                                          <p:spTgt spid="406541"/>
                                        </p:tgtEl>
                                      </p:cBhvr>
                                    </p:animEffect>
                                  </p:childTnLst>
                                </p:cTn>
                              </p:par>
                            </p:childTnLst>
                          </p:cTn>
                        </p:par>
                        <p:par>
                          <p:cTn id="34" fill="hold">
                            <p:stCondLst>
                              <p:cond delay="1000"/>
                            </p:stCondLst>
                            <p:childTnLst>
                              <p:par>
                                <p:cTn id="35" presetID="22" presetClass="entr" presetSubtype="8" fill="hold" nodeType="afterEffect">
                                  <p:stCondLst>
                                    <p:cond delay="0"/>
                                  </p:stCondLst>
                                  <p:childTnLst>
                                    <p:set>
                                      <p:cBhvr>
                                        <p:cTn id="36" dur="1" fill="hold">
                                          <p:stCondLst>
                                            <p:cond delay="0"/>
                                          </p:stCondLst>
                                        </p:cTn>
                                        <p:tgtEl>
                                          <p:spTgt spid="406575"/>
                                        </p:tgtEl>
                                        <p:attrNameLst>
                                          <p:attrName>style.visibility</p:attrName>
                                        </p:attrNameLst>
                                      </p:cBhvr>
                                      <p:to>
                                        <p:strVal val="visible"/>
                                      </p:to>
                                    </p:set>
                                    <p:animEffect transition="in" filter="wipe(left)">
                                      <p:cBhvr>
                                        <p:cTn id="37" dur="1000"/>
                                        <p:tgtEl>
                                          <p:spTgt spid="4065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532" grpId="0" autoUpdateAnimBg="0"/>
      <p:bldP spid="406539" grpId="0" autoUpdateAnimBg="0"/>
      <p:bldP spid="406540" grpId="0" autoUpdateAnimBg="0"/>
      <p:bldP spid="40654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0930" name="Rectangle 1026"/>
          <p:cNvSpPr>
            <a:spLocks noGrp="1" noChangeArrowheads="1"/>
          </p:cNvSpPr>
          <p:nvPr>
            <p:ph type="title"/>
          </p:nvPr>
        </p:nvSpPr>
        <p:spPr>
          <a:xfrm>
            <a:off x="2057400" y="0"/>
            <a:ext cx="7086600" cy="533400"/>
          </a:xfrm>
        </p:spPr>
        <p:txBody>
          <a:bodyPr/>
          <a:lstStyle/>
          <a:p>
            <a:r>
              <a:rPr lang="en-US" dirty="0" smtClean="0"/>
              <a:t>INDIVIDUAL VS. MARKET </a:t>
            </a:r>
            <a:r>
              <a:rPr lang="en-US" dirty="0"/>
              <a:t>DEMAND</a:t>
            </a:r>
          </a:p>
        </p:txBody>
      </p:sp>
      <p:pic>
        <p:nvPicPr>
          <p:cNvPr id="380942" name="Picture 1038" descr="fig0402b"/>
          <p:cNvPicPr>
            <a:picLocks noChangeAspect="1" noChangeArrowheads="1"/>
          </p:cNvPicPr>
          <p:nvPr/>
        </p:nvPicPr>
        <p:blipFill>
          <a:blip r:embed="rId3" cstate="print"/>
          <a:srcRect/>
          <a:stretch>
            <a:fillRect/>
          </a:stretch>
        </p:blipFill>
        <p:spPr bwMode="auto">
          <a:xfrm>
            <a:off x="1068388" y="1828800"/>
            <a:ext cx="7313612" cy="4592638"/>
          </a:xfrm>
          <a:prstGeom prst="rect">
            <a:avLst/>
          </a:prstGeom>
          <a:noFill/>
        </p:spPr>
      </p:pic>
      <p:pic>
        <p:nvPicPr>
          <p:cNvPr id="380943" name="Picture 1039" descr="fig0402c"/>
          <p:cNvPicPr>
            <a:picLocks noChangeAspect="1" noChangeArrowheads="1"/>
          </p:cNvPicPr>
          <p:nvPr/>
        </p:nvPicPr>
        <p:blipFill>
          <a:blip r:embed="rId4" cstate="print"/>
          <a:srcRect/>
          <a:stretch>
            <a:fillRect/>
          </a:stretch>
        </p:blipFill>
        <p:spPr bwMode="auto">
          <a:xfrm>
            <a:off x="1068388" y="1828800"/>
            <a:ext cx="7313612" cy="4592638"/>
          </a:xfrm>
          <a:prstGeom prst="rect">
            <a:avLst/>
          </a:prstGeom>
          <a:noFill/>
        </p:spPr>
      </p:pic>
      <p:pic>
        <p:nvPicPr>
          <p:cNvPr id="380944" name="Picture 1040" descr="fig0402d"/>
          <p:cNvPicPr>
            <a:picLocks noChangeAspect="1" noChangeArrowheads="1"/>
          </p:cNvPicPr>
          <p:nvPr/>
        </p:nvPicPr>
        <p:blipFill>
          <a:blip r:embed="rId5" cstate="print"/>
          <a:srcRect/>
          <a:stretch>
            <a:fillRect/>
          </a:stretch>
        </p:blipFill>
        <p:spPr bwMode="auto">
          <a:xfrm>
            <a:off x="1068388" y="1828800"/>
            <a:ext cx="7313612" cy="4592638"/>
          </a:xfrm>
          <a:prstGeom prst="rect">
            <a:avLst/>
          </a:prstGeom>
          <a:noFill/>
        </p:spPr>
      </p:pic>
      <p:pic>
        <p:nvPicPr>
          <p:cNvPr id="380945" name="Picture 1041" descr="fig0402e"/>
          <p:cNvPicPr>
            <a:picLocks noChangeAspect="1" noChangeArrowheads="1"/>
          </p:cNvPicPr>
          <p:nvPr/>
        </p:nvPicPr>
        <p:blipFill>
          <a:blip r:embed="rId6" cstate="print"/>
          <a:srcRect/>
          <a:stretch>
            <a:fillRect/>
          </a:stretch>
        </p:blipFill>
        <p:spPr bwMode="auto">
          <a:xfrm>
            <a:off x="1068388" y="1828800"/>
            <a:ext cx="7313612" cy="4592638"/>
          </a:xfrm>
          <a:prstGeom prst="rect">
            <a:avLst/>
          </a:prstGeom>
          <a:noFill/>
        </p:spPr>
      </p:pic>
      <p:pic>
        <p:nvPicPr>
          <p:cNvPr id="380946" name="Picture 1042" descr="fig0402f"/>
          <p:cNvPicPr>
            <a:picLocks noChangeAspect="1" noChangeArrowheads="1"/>
          </p:cNvPicPr>
          <p:nvPr/>
        </p:nvPicPr>
        <p:blipFill>
          <a:blip r:embed="rId7" cstate="print"/>
          <a:srcRect/>
          <a:stretch>
            <a:fillRect/>
          </a:stretch>
        </p:blipFill>
        <p:spPr bwMode="auto">
          <a:xfrm>
            <a:off x="1068388" y="1828800"/>
            <a:ext cx="7313612" cy="4592638"/>
          </a:xfrm>
          <a:prstGeom prst="rect">
            <a:avLst/>
          </a:prstGeom>
          <a:noFill/>
        </p:spPr>
      </p:pic>
      <p:pic>
        <p:nvPicPr>
          <p:cNvPr id="380947" name="Picture 1043" descr="fig0402g"/>
          <p:cNvPicPr>
            <a:picLocks noChangeAspect="1" noChangeArrowheads="1"/>
          </p:cNvPicPr>
          <p:nvPr/>
        </p:nvPicPr>
        <p:blipFill>
          <a:blip r:embed="rId8" cstate="print"/>
          <a:srcRect/>
          <a:stretch>
            <a:fillRect/>
          </a:stretch>
        </p:blipFill>
        <p:spPr bwMode="auto">
          <a:xfrm>
            <a:off x="1068388" y="1828800"/>
            <a:ext cx="7313612" cy="4592638"/>
          </a:xfrm>
          <a:prstGeom prst="rect">
            <a:avLst/>
          </a:prstGeom>
          <a:noFill/>
        </p:spPr>
      </p:pic>
      <p:pic>
        <p:nvPicPr>
          <p:cNvPr id="380948" name="Picture 1044" descr="fig0402h"/>
          <p:cNvPicPr>
            <a:picLocks noChangeAspect="1" noChangeArrowheads="1"/>
          </p:cNvPicPr>
          <p:nvPr/>
        </p:nvPicPr>
        <p:blipFill>
          <a:blip r:embed="rId9" cstate="print"/>
          <a:srcRect/>
          <a:stretch>
            <a:fillRect/>
          </a:stretch>
        </p:blipFill>
        <p:spPr bwMode="auto">
          <a:xfrm>
            <a:off x="1068388" y="1828800"/>
            <a:ext cx="7313612" cy="4592638"/>
          </a:xfrm>
          <a:prstGeom prst="rect">
            <a:avLst/>
          </a:prstGeom>
          <a:noFill/>
        </p:spPr>
      </p:pic>
      <p:pic>
        <p:nvPicPr>
          <p:cNvPr id="380949" name="Picture 1045" descr="fig0402i"/>
          <p:cNvPicPr>
            <a:picLocks noChangeAspect="1" noChangeArrowheads="1"/>
          </p:cNvPicPr>
          <p:nvPr/>
        </p:nvPicPr>
        <p:blipFill>
          <a:blip r:embed="rId10" cstate="print"/>
          <a:srcRect/>
          <a:stretch>
            <a:fillRect/>
          </a:stretch>
        </p:blipFill>
        <p:spPr bwMode="auto">
          <a:xfrm>
            <a:off x="1066800" y="1828800"/>
            <a:ext cx="7315200" cy="4592638"/>
          </a:xfrm>
          <a:prstGeom prst="rect">
            <a:avLst/>
          </a:prstGeom>
          <a:noFill/>
        </p:spPr>
      </p:pic>
      <p:sp>
        <p:nvSpPr>
          <p:cNvPr id="11" name="Rectangle 10"/>
          <p:cNvSpPr/>
          <p:nvPr/>
        </p:nvSpPr>
        <p:spPr>
          <a:xfrm>
            <a:off x="3352800" y="685800"/>
            <a:ext cx="5791200" cy="2339102"/>
          </a:xfrm>
          <a:prstGeom prst="rect">
            <a:avLst/>
          </a:prstGeom>
          <a:solidFill>
            <a:schemeClr val="accent6">
              <a:lumMod val="20000"/>
              <a:lumOff val="80000"/>
            </a:schemeClr>
          </a:solidFill>
        </p:spPr>
        <p:txBody>
          <a:bodyPr wrap="square">
            <a:spAutoFit/>
          </a:bodyPr>
          <a:lstStyle/>
          <a:p>
            <a:pPr marL="461963" lvl="1" indent="-4763"/>
            <a:r>
              <a:rPr lang="en-US" altLang="en-US" sz="2600" b="1" dirty="0" smtClean="0">
                <a:solidFill>
                  <a:schemeClr val="tx1">
                    <a:lumMod val="50000"/>
                    <a:lumOff val="50000"/>
                  </a:schemeClr>
                </a:solidFill>
                <a:latin typeface="Adobe Garamond Pro" pitchFamily="18" charset="0"/>
              </a:rPr>
              <a:t>Market demand</a:t>
            </a:r>
            <a:r>
              <a:rPr lang="en-US" altLang="en-US" dirty="0" smtClean="0">
                <a:solidFill>
                  <a:schemeClr val="tx1">
                    <a:lumMod val="50000"/>
                    <a:lumOff val="50000"/>
                  </a:schemeClr>
                </a:solidFill>
                <a:latin typeface="Adobe Garamond Pro" pitchFamily="18" charset="0"/>
              </a:rPr>
              <a:t> </a:t>
            </a:r>
          </a:p>
          <a:p>
            <a:pPr marL="461963" lvl="1" indent="-4763"/>
            <a:r>
              <a:rPr lang="en-US" altLang="en-US" dirty="0" smtClean="0">
                <a:solidFill>
                  <a:schemeClr val="tx1">
                    <a:lumMod val="50000"/>
                    <a:lumOff val="50000"/>
                  </a:schemeClr>
                </a:solidFill>
                <a:latin typeface="Adobe Garamond Pro" pitchFamily="18" charset="0"/>
              </a:rPr>
              <a:t>The sum of the demands of all the buyers in a market.</a:t>
            </a:r>
          </a:p>
          <a:p>
            <a:pPr marL="461963" lvl="1" indent="-4763"/>
            <a:r>
              <a:rPr lang="en-US" altLang="en-US" dirty="0" smtClean="0">
                <a:solidFill>
                  <a:schemeClr val="tx1">
                    <a:lumMod val="50000"/>
                    <a:lumOff val="50000"/>
                  </a:schemeClr>
                </a:solidFill>
                <a:latin typeface="Adobe Garamond Pro" pitchFamily="18" charset="0"/>
              </a:rPr>
              <a:t>The market demand curve is the horizontal sum of the demand curves of all buyers in the market.</a:t>
            </a:r>
            <a:endParaRPr lang="en-US" altLang="en-US" dirty="0">
              <a:solidFill>
                <a:schemeClr val="tx1">
                  <a:lumMod val="50000"/>
                  <a:lumOff val="50000"/>
                </a:schemeClr>
              </a:solidFill>
              <a:latin typeface="Adobe Garamond Pro"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80943"/>
                                        </p:tgtEl>
                                        <p:attrNameLst>
                                          <p:attrName>style.visibility</p:attrName>
                                        </p:attrNameLst>
                                      </p:cBhvr>
                                      <p:to>
                                        <p:strVal val="visible"/>
                                      </p:to>
                                    </p:set>
                                    <p:animEffect transition="in" filter="wipe(left)">
                                      <p:cBhvr>
                                        <p:cTn id="7" dur="1000"/>
                                        <p:tgtEl>
                                          <p:spTgt spid="38094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80944"/>
                                        </p:tgtEl>
                                        <p:attrNameLst>
                                          <p:attrName>style.visibility</p:attrName>
                                        </p:attrNameLst>
                                      </p:cBhvr>
                                      <p:to>
                                        <p:strVal val="visible"/>
                                      </p:to>
                                    </p:set>
                                    <p:animEffect transition="in" filter="wipe(left)">
                                      <p:cBhvr>
                                        <p:cTn id="12" dur="1000"/>
                                        <p:tgtEl>
                                          <p:spTgt spid="38094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80945"/>
                                        </p:tgtEl>
                                        <p:attrNameLst>
                                          <p:attrName>style.visibility</p:attrName>
                                        </p:attrNameLst>
                                      </p:cBhvr>
                                      <p:to>
                                        <p:strVal val="visible"/>
                                      </p:to>
                                    </p:set>
                                    <p:animEffect transition="in" filter="wipe(left)">
                                      <p:cBhvr>
                                        <p:cTn id="17" dur="1000"/>
                                        <p:tgtEl>
                                          <p:spTgt spid="38094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80946"/>
                                        </p:tgtEl>
                                        <p:attrNameLst>
                                          <p:attrName>style.visibility</p:attrName>
                                        </p:attrNameLst>
                                      </p:cBhvr>
                                      <p:to>
                                        <p:strVal val="visible"/>
                                      </p:to>
                                    </p:set>
                                    <p:animEffect transition="in" filter="wipe(up)">
                                      <p:cBhvr>
                                        <p:cTn id="22" dur="3000"/>
                                        <p:tgtEl>
                                          <p:spTgt spid="38094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80947"/>
                                        </p:tgtEl>
                                        <p:attrNameLst>
                                          <p:attrName>style.visibility</p:attrName>
                                        </p:attrNameLst>
                                      </p:cBhvr>
                                      <p:to>
                                        <p:strVal val="visible"/>
                                      </p:to>
                                    </p:set>
                                    <p:animEffect transition="in" filter="wipe(left)">
                                      <p:cBhvr>
                                        <p:cTn id="27" dur="1000"/>
                                        <p:tgtEl>
                                          <p:spTgt spid="38094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80948"/>
                                        </p:tgtEl>
                                        <p:attrNameLst>
                                          <p:attrName>style.visibility</p:attrName>
                                        </p:attrNameLst>
                                      </p:cBhvr>
                                      <p:to>
                                        <p:strVal val="visible"/>
                                      </p:to>
                                    </p:set>
                                    <p:animEffect transition="in" filter="wipe(left)">
                                      <p:cBhvr>
                                        <p:cTn id="32" dur="1000"/>
                                        <p:tgtEl>
                                          <p:spTgt spid="38094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80949"/>
                                        </p:tgtEl>
                                        <p:attrNameLst>
                                          <p:attrName>style.visibility</p:attrName>
                                        </p:attrNameLst>
                                      </p:cBhvr>
                                      <p:to>
                                        <p:strVal val="visible"/>
                                      </p:to>
                                    </p:set>
                                    <p:animEffect transition="in" filter="wipe(left)">
                                      <p:cBhvr>
                                        <p:cTn id="37" dur="1000"/>
                                        <p:tgtEl>
                                          <p:spTgt spid="3809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0585" name="Picture 25" descr="slide56a"/>
          <p:cNvPicPr>
            <a:picLocks noChangeAspect="1" noChangeArrowheads="1"/>
          </p:cNvPicPr>
          <p:nvPr/>
        </p:nvPicPr>
        <p:blipFill>
          <a:blip r:embed="rId3" cstate="print"/>
          <a:srcRect/>
          <a:stretch>
            <a:fillRect/>
          </a:stretch>
        </p:blipFill>
        <p:spPr bwMode="auto">
          <a:xfrm>
            <a:off x="2033588" y="714375"/>
            <a:ext cx="5076825" cy="5429250"/>
          </a:xfrm>
          <a:prstGeom prst="rect">
            <a:avLst/>
          </a:prstGeom>
          <a:noFill/>
        </p:spPr>
      </p:pic>
      <p:pic>
        <p:nvPicPr>
          <p:cNvPr id="450586" name="Picture 26" descr="slide56b"/>
          <p:cNvPicPr>
            <a:picLocks noChangeAspect="1" noChangeArrowheads="1"/>
          </p:cNvPicPr>
          <p:nvPr/>
        </p:nvPicPr>
        <p:blipFill>
          <a:blip r:embed="rId4" cstate="print"/>
          <a:srcRect/>
          <a:stretch>
            <a:fillRect/>
          </a:stretch>
        </p:blipFill>
        <p:spPr bwMode="auto">
          <a:xfrm>
            <a:off x="2033588" y="714375"/>
            <a:ext cx="5076825" cy="5429250"/>
          </a:xfrm>
          <a:prstGeom prst="rect">
            <a:avLst/>
          </a:prstGeom>
          <a:noFill/>
        </p:spPr>
      </p:pic>
      <p:pic>
        <p:nvPicPr>
          <p:cNvPr id="450587" name="Picture 27" descr="slide56c"/>
          <p:cNvPicPr>
            <a:picLocks noChangeAspect="1" noChangeArrowheads="1"/>
          </p:cNvPicPr>
          <p:nvPr/>
        </p:nvPicPr>
        <p:blipFill>
          <a:blip r:embed="rId5" cstate="print"/>
          <a:srcRect/>
          <a:stretch>
            <a:fillRect/>
          </a:stretch>
        </p:blipFill>
        <p:spPr bwMode="auto">
          <a:xfrm>
            <a:off x="2033588" y="714375"/>
            <a:ext cx="5076825" cy="5429250"/>
          </a:xfrm>
          <a:prstGeom prst="rect">
            <a:avLst/>
          </a:prstGeom>
          <a:noFill/>
        </p:spPr>
      </p:pic>
      <p:pic>
        <p:nvPicPr>
          <p:cNvPr id="450588" name="Picture 28" descr="slide56d"/>
          <p:cNvPicPr>
            <a:picLocks noChangeAspect="1" noChangeArrowheads="1"/>
          </p:cNvPicPr>
          <p:nvPr/>
        </p:nvPicPr>
        <p:blipFill>
          <a:blip r:embed="rId6" cstate="print"/>
          <a:srcRect/>
          <a:stretch>
            <a:fillRect/>
          </a:stretch>
        </p:blipFill>
        <p:spPr bwMode="auto">
          <a:xfrm>
            <a:off x="2033588" y="714375"/>
            <a:ext cx="5076825" cy="5429250"/>
          </a:xfrm>
          <a:prstGeom prst="rect">
            <a:avLst/>
          </a:prstGeom>
          <a:noFill/>
        </p:spPr>
      </p:pic>
      <p:pic>
        <p:nvPicPr>
          <p:cNvPr id="450589" name="Picture 29" descr="slide56e"/>
          <p:cNvPicPr>
            <a:picLocks noChangeAspect="1" noChangeArrowheads="1"/>
          </p:cNvPicPr>
          <p:nvPr/>
        </p:nvPicPr>
        <p:blipFill>
          <a:blip r:embed="rId7" cstate="print"/>
          <a:srcRect/>
          <a:stretch>
            <a:fillRect/>
          </a:stretch>
        </p:blipFill>
        <p:spPr bwMode="auto">
          <a:xfrm>
            <a:off x="2033588" y="714375"/>
            <a:ext cx="5076825" cy="542925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50586"/>
                                        </p:tgtEl>
                                        <p:attrNameLst>
                                          <p:attrName>style.visibility</p:attrName>
                                        </p:attrNameLst>
                                      </p:cBhvr>
                                      <p:to>
                                        <p:strVal val="visible"/>
                                      </p:to>
                                    </p:set>
                                    <p:animEffect transition="in" filter="wipe(left)">
                                      <p:cBhvr>
                                        <p:cTn id="7" dur="1000"/>
                                        <p:tgtEl>
                                          <p:spTgt spid="4505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50587"/>
                                        </p:tgtEl>
                                        <p:attrNameLst>
                                          <p:attrName>style.visibility</p:attrName>
                                        </p:attrNameLst>
                                      </p:cBhvr>
                                      <p:to>
                                        <p:strVal val="visible"/>
                                      </p:to>
                                    </p:set>
                                    <p:animEffect transition="in" filter="fade">
                                      <p:cBhvr>
                                        <p:cTn id="12" dur="1000"/>
                                        <p:tgtEl>
                                          <p:spTgt spid="45058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50588"/>
                                        </p:tgtEl>
                                        <p:attrNameLst>
                                          <p:attrName>style.visibility</p:attrName>
                                        </p:attrNameLst>
                                      </p:cBhvr>
                                      <p:to>
                                        <p:strVal val="visible"/>
                                      </p:to>
                                    </p:set>
                                    <p:animEffect transition="in" filter="wipe(up)">
                                      <p:cBhvr>
                                        <p:cTn id="17" dur="1000"/>
                                        <p:tgtEl>
                                          <p:spTgt spid="45058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50589"/>
                                        </p:tgtEl>
                                        <p:attrNameLst>
                                          <p:attrName>style.visibility</p:attrName>
                                        </p:attrNameLst>
                                      </p:cBhvr>
                                      <p:to>
                                        <p:strVal val="visible"/>
                                      </p:to>
                                    </p:set>
                                    <p:animEffect transition="in" filter="wipe(left)">
                                      <p:cBhvr>
                                        <p:cTn id="22" dur="1000"/>
                                        <p:tgtEl>
                                          <p:spTgt spid="4505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82" name="Rectangle 2"/>
          <p:cNvSpPr>
            <a:spLocks noGrp="1" noChangeArrowheads="1"/>
          </p:cNvSpPr>
          <p:nvPr>
            <p:ph type="title"/>
          </p:nvPr>
        </p:nvSpPr>
        <p:spPr>
          <a:xfrm>
            <a:off x="381000" y="723900"/>
            <a:ext cx="7086600" cy="533400"/>
          </a:xfrm>
        </p:spPr>
        <p:txBody>
          <a:bodyPr/>
          <a:lstStyle/>
          <a:p>
            <a:r>
              <a:rPr lang="en-US" dirty="0" smtClean="0"/>
              <a:t>MARKET </a:t>
            </a:r>
            <a:r>
              <a:rPr lang="en-US" dirty="0"/>
              <a:t>EQUILIBRIUM</a:t>
            </a:r>
            <a:endParaRPr lang="en-US" altLang="en-US" dirty="0"/>
          </a:p>
        </p:txBody>
      </p:sp>
      <p:sp>
        <p:nvSpPr>
          <p:cNvPr id="481283" name="Rectangle 3"/>
          <p:cNvSpPr>
            <a:spLocks noGrp="1" noChangeArrowheads="1"/>
          </p:cNvSpPr>
          <p:nvPr>
            <p:ph type="body" idx="1"/>
          </p:nvPr>
        </p:nvSpPr>
        <p:spPr>
          <a:xfrm>
            <a:off x="381000" y="1905000"/>
            <a:ext cx="8534400" cy="4572000"/>
          </a:xfrm>
        </p:spPr>
        <p:txBody>
          <a:bodyPr/>
          <a:lstStyle/>
          <a:p>
            <a:pPr marL="1035050" lvl="1" indent="-457200"/>
            <a:r>
              <a:rPr lang="en-US" altLang="en-US"/>
              <a:t>Event: Drought dries up some springs in the United States.</a:t>
            </a:r>
          </a:p>
          <a:p>
            <a:pPr marL="1035050" lvl="1" indent="-457200"/>
            <a:r>
              <a:rPr lang="en-US" altLang="en-US"/>
              <a:t> To work out the effects on the market for bottled water:</a:t>
            </a:r>
          </a:p>
          <a:p>
            <a:pPr marL="1035050" lvl="1" indent="-457200">
              <a:buFontTx/>
              <a:buAutoNum type="arabicPeriod"/>
            </a:pPr>
            <a:r>
              <a:rPr lang="en-US" altLang="en-US">
                <a:latin typeface="Charcoal" charset="0"/>
              </a:rPr>
              <a:t>Drought changes the supply of bottled water.</a:t>
            </a:r>
          </a:p>
          <a:p>
            <a:pPr marL="1035050" lvl="1" indent="-457200">
              <a:buFontTx/>
              <a:buAutoNum type="arabicPeriod"/>
            </a:pPr>
            <a:r>
              <a:rPr lang="en-US" altLang="en-US">
                <a:latin typeface="Charcoal" charset="0"/>
              </a:rPr>
              <a:t>The supply of bottled water </a:t>
            </a:r>
            <a:r>
              <a:rPr lang="en-US" altLang="en-US" i="1">
                <a:latin typeface="Charcoal" charset="0"/>
              </a:rPr>
              <a:t>decreases,</a:t>
            </a:r>
            <a:r>
              <a:rPr lang="en-US" altLang="en-US">
                <a:latin typeface="Charcoal" charset="0"/>
              </a:rPr>
              <a:t> the supply curve </a:t>
            </a:r>
            <a:r>
              <a:rPr lang="en-US" altLang="en-US" i="1">
                <a:latin typeface="Charcoal" charset="0"/>
              </a:rPr>
              <a:t>shifts leftward.</a:t>
            </a:r>
            <a:endParaRPr lang="en-US" altLang="en-US">
              <a:latin typeface="Charcoal" charset="0"/>
            </a:endParaRPr>
          </a:p>
          <a:p>
            <a:pPr marL="1035050" lvl="1" indent="-457200">
              <a:buFontTx/>
              <a:buAutoNum type="arabicPeriod"/>
            </a:pPr>
            <a:r>
              <a:rPr lang="en-US" altLang="en-US">
                <a:latin typeface="Charcoal" charset="0"/>
              </a:rPr>
              <a:t>What are the new </a:t>
            </a:r>
            <a:r>
              <a:rPr lang="en-US" altLang="en-US" i="1">
                <a:latin typeface="Charcoal" charset="0"/>
              </a:rPr>
              <a:t>equilibrium</a:t>
            </a:r>
            <a:r>
              <a:rPr lang="en-US" altLang="en-US">
                <a:latin typeface="Charcoal" charset="0"/>
              </a:rPr>
              <a:t> price and </a:t>
            </a:r>
            <a:r>
              <a:rPr lang="en-US" altLang="en-US" i="1">
                <a:latin typeface="Charcoal" charset="0"/>
              </a:rPr>
              <a:t>equilibrium </a:t>
            </a:r>
            <a:r>
              <a:rPr lang="en-US" altLang="en-US">
                <a:latin typeface="Charcoal" charset="0"/>
              </a:rPr>
              <a:t>quantity and how have they changed?</a:t>
            </a: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304800" y="723900"/>
            <a:ext cx="7086600" cy="533400"/>
          </a:xfrm>
        </p:spPr>
        <p:txBody>
          <a:bodyPr/>
          <a:lstStyle/>
          <a:p>
            <a:r>
              <a:rPr lang="en-US" dirty="0" smtClean="0"/>
              <a:t>MARKET </a:t>
            </a:r>
            <a:r>
              <a:rPr lang="en-US" dirty="0"/>
              <a:t>EQUILIBRIUM</a:t>
            </a:r>
          </a:p>
        </p:txBody>
      </p:sp>
      <p:sp>
        <p:nvSpPr>
          <p:cNvPr id="407556" name="Rectangle 4"/>
          <p:cNvSpPr>
            <a:spLocks noChangeArrowheads="1"/>
          </p:cNvSpPr>
          <p:nvPr/>
        </p:nvSpPr>
        <p:spPr bwMode="auto">
          <a:xfrm>
            <a:off x="76200" y="2667000"/>
            <a:ext cx="4419600" cy="838200"/>
          </a:xfrm>
          <a:prstGeom prst="rect">
            <a:avLst/>
          </a:prstGeom>
          <a:noFill/>
          <a:ln w="9525">
            <a:noFill/>
            <a:miter lim="800000"/>
            <a:headEnd/>
            <a:tailEnd/>
          </a:ln>
          <a:effectLst/>
        </p:spPr>
        <p:txBody>
          <a:bodyPr/>
          <a:lstStyle/>
          <a:p>
            <a:pPr marL="342900" indent="-342900"/>
            <a:r>
              <a:rPr lang="en-US" altLang="en-US" b="1"/>
              <a:t>1.</a:t>
            </a:r>
            <a:r>
              <a:rPr lang="en-US" altLang="en-US"/>
              <a:t> A decrease in supply shifts the supply curve leftward.</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07557" name="Rectangle 5"/>
          <p:cNvSpPr>
            <a:spLocks noChangeArrowheads="1"/>
          </p:cNvSpPr>
          <p:nvPr/>
        </p:nvSpPr>
        <p:spPr bwMode="auto">
          <a:xfrm>
            <a:off x="76200" y="3581400"/>
            <a:ext cx="4419600" cy="762000"/>
          </a:xfrm>
          <a:prstGeom prst="rect">
            <a:avLst/>
          </a:prstGeom>
          <a:noFill/>
          <a:ln w="9525">
            <a:noFill/>
            <a:miter lim="800000"/>
            <a:headEnd/>
            <a:tailEnd/>
          </a:ln>
          <a:effectLst/>
        </p:spPr>
        <p:txBody>
          <a:bodyPr/>
          <a:lstStyle/>
          <a:p>
            <a:pPr marL="342900" indent="-342900"/>
            <a:r>
              <a:rPr lang="en-US" altLang="en-US" b="1"/>
              <a:t>2.</a:t>
            </a:r>
            <a:r>
              <a:rPr lang="en-US" altLang="en-US"/>
              <a:t> At $1.00 a bottle, there is a shortage, so the price rises.</a:t>
            </a:r>
            <a:endParaRPr lang="en-US" sz="2800" b="1">
              <a:solidFill>
                <a:srgbClr val="00468F"/>
              </a:solidFill>
            </a:endParaRPr>
          </a:p>
        </p:txBody>
      </p:sp>
      <p:sp>
        <p:nvSpPr>
          <p:cNvPr id="407558" name="Rectangle 6"/>
          <p:cNvSpPr>
            <a:spLocks noChangeArrowheads="1"/>
          </p:cNvSpPr>
          <p:nvPr/>
        </p:nvSpPr>
        <p:spPr bwMode="auto">
          <a:xfrm>
            <a:off x="76200" y="4495800"/>
            <a:ext cx="4419600" cy="1219200"/>
          </a:xfrm>
          <a:prstGeom prst="rect">
            <a:avLst/>
          </a:prstGeom>
          <a:noFill/>
          <a:ln w="9525">
            <a:noFill/>
            <a:miter lim="800000"/>
            <a:headEnd/>
            <a:tailEnd/>
          </a:ln>
          <a:effectLst/>
        </p:spPr>
        <p:txBody>
          <a:bodyPr/>
          <a:lstStyle/>
          <a:p>
            <a:pPr marL="342900" indent="-342900"/>
            <a:r>
              <a:rPr lang="en-US" altLang="en-US" b="1"/>
              <a:t>3.</a:t>
            </a:r>
            <a:r>
              <a:rPr lang="en-US" altLang="en-US"/>
              <a:t> Quantity demanded decreases along the demand curve.</a:t>
            </a:r>
            <a:endParaRPr lang="en-US" sz="2800" b="1">
              <a:solidFill>
                <a:srgbClr val="00468F"/>
              </a:solidFill>
            </a:endParaRPr>
          </a:p>
        </p:txBody>
      </p:sp>
      <p:sp>
        <p:nvSpPr>
          <p:cNvPr id="407559" name="Rectangle 7"/>
          <p:cNvSpPr>
            <a:spLocks noChangeArrowheads="1"/>
          </p:cNvSpPr>
          <p:nvPr/>
        </p:nvSpPr>
        <p:spPr bwMode="auto">
          <a:xfrm>
            <a:off x="76200" y="5715000"/>
            <a:ext cx="4038600" cy="733425"/>
          </a:xfrm>
          <a:prstGeom prst="rect">
            <a:avLst/>
          </a:prstGeom>
          <a:noFill/>
          <a:ln w="9525">
            <a:noFill/>
            <a:miter lim="800000"/>
            <a:headEnd/>
            <a:tailEnd/>
          </a:ln>
          <a:effectLst/>
        </p:spPr>
        <p:txBody>
          <a:bodyPr/>
          <a:lstStyle/>
          <a:p>
            <a:pPr marL="342900" indent="-342900"/>
            <a:r>
              <a:rPr lang="en-US" altLang="en-US" b="1"/>
              <a:t>4.</a:t>
            </a:r>
            <a:r>
              <a:rPr lang="en-US" altLang="en-US"/>
              <a:t> Equilibrium quantity decreases.</a:t>
            </a:r>
            <a:endParaRPr lang="en-US" sz="2800" b="1">
              <a:solidFill>
                <a:srgbClr val="00468F"/>
              </a:solidFill>
            </a:endParaRPr>
          </a:p>
        </p:txBody>
      </p:sp>
      <p:pic>
        <p:nvPicPr>
          <p:cNvPr id="407579" name="Picture 27" descr="slide58a"/>
          <p:cNvPicPr>
            <a:picLocks noChangeAspect="1" noChangeArrowheads="1"/>
          </p:cNvPicPr>
          <p:nvPr/>
        </p:nvPicPr>
        <p:blipFill>
          <a:blip r:embed="rId3" cstate="print"/>
          <a:srcRect/>
          <a:stretch>
            <a:fillRect/>
          </a:stretch>
        </p:blipFill>
        <p:spPr bwMode="auto">
          <a:xfrm>
            <a:off x="4348163" y="1676400"/>
            <a:ext cx="4462462" cy="4772025"/>
          </a:xfrm>
          <a:prstGeom prst="rect">
            <a:avLst/>
          </a:prstGeom>
          <a:noFill/>
        </p:spPr>
      </p:pic>
      <p:pic>
        <p:nvPicPr>
          <p:cNvPr id="407580" name="Picture 28" descr="slide58b"/>
          <p:cNvPicPr>
            <a:picLocks noChangeAspect="1" noChangeArrowheads="1"/>
          </p:cNvPicPr>
          <p:nvPr/>
        </p:nvPicPr>
        <p:blipFill>
          <a:blip r:embed="rId4" cstate="print"/>
          <a:srcRect/>
          <a:stretch>
            <a:fillRect/>
          </a:stretch>
        </p:blipFill>
        <p:spPr bwMode="auto">
          <a:xfrm>
            <a:off x="4348163" y="1676400"/>
            <a:ext cx="4462462" cy="4772025"/>
          </a:xfrm>
          <a:prstGeom prst="rect">
            <a:avLst/>
          </a:prstGeom>
          <a:noFill/>
        </p:spPr>
      </p:pic>
      <p:pic>
        <p:nvPicPr>
          <p:cNvPr id="407581" name="Picture 29" descr="slide58c"/>
          <p:cNvPicPr>
            <a:picLocks noChangeAspect="1" noChangeArrowheads="1"/>
          </p:cNvPicPr>
          <p:nvPr/>
        </p:nvPicPr>
        <p:blipFill>
          <a:blip r:embed="rId5" cstate="print"/>
          <a:srcRect/>
          <a:stretch>
            <a:fillRect/>
          </a:stretch>
        </p:blipFill>
        <p:spPr bwMode="auto">
          <a:xfrm>
            <a:off x="4348163" y="1676400"/>
            <a:ext cx="4462462" cy="4772025"/>
          </a:xfrm>
          <a:prstGeom prst="rect">
            <a:avLst/>
          </a:prstGeom>
          <a:noFill/>
        </p:spPr>
      </p:pic>
      <p:pic>
        <p:nvPicPr>
          <p:cNvPr id="407582" name="Picture 30" descr="slide58d"/>
          <p:cNvPicPr>
            <a:picLocks noChangeAspect="1" noChangeArrowheads="1"/>
          </p:cNvPicPr>
          <p:nvPr/>
        </p:nvPicPr>
        <p:blipFill>
          <a:blip r:embed="rId6" cstate="print"/>
          <a:srcRect/>
          <a:stretch>
            <a:fillRect/>
          </a:stretch>
        </p:blipFill>
        <p:spPr bwMode="auto">
          <a:xfrm>
            <a:off x="4348163" y="1676400"/>
            <a:ext cx="4462462" cy="4772025"/>
          </a:xfrm>
          <a:prstGeom prst="rect">
            <a:avLst/>
          </a:prstGeom>
          <a:noFill/>
        </p:spPr>
      </p:pic>
      <p:pic>
        <p:nvPicPr>
          <p:cNvPr id="407583" name="Picture 31" descr="slide58e"/>
          <p:cNvPicPr>
            <a:picLocks noChangeAspect="1" noChangeArrowheads="1"/>
          </p:cNvPicPr>
          <p:nvPr/>
        </p:nvPicPr>
        <p:blipFill>
          <a:blip r:embed="rId7" cstate="print"/>
          <a:srcRect/>
          <a:stretch>
            <a:fillRect/>
          </a:stretch>
        </p:blipFill>
        <p:spPr bwMode="auto">
          <a:xfrm>
            <a:off x="4348163" y="1676400"/>
            <a:ext cx="4462462" cy="4772025"/>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07556"/>
                                        </p:tgtEl>
                                        <p:attrNameLst>
                                          <p:attrName>style.visibility</p:attrName>
                                        </p:attrNameLst>
                                      </p:cBhvr>
                                      <p:to>
                                        <p:strVal val="visible"/>
                                      </p:to>
                                    </p:set>
                                    <p:animEffect transition="in" filter="wipe(left)">
                                      <p:cBhvr>
                                        <p:cTn id="7" dur="500"/>
                                        <p:tgtEl>
                                          <p:spTgt spid="407556"/>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07580"/>
                                        </p:tgtEl>
                                        <p:attrNameLst>
                                          <p:attrName>style.visibility</p:attrName>
                                        </p:attrNameLst>
                                      </p:cBhvr>
                                      <p:to>
                                        <p:strVal val="visible"/>
                                      </p:to>
                                    </p:set>
                                    <p:animEffect transition="in" filter="wipe(right)">
                                      <p:cBhvr>
                                        <p:cTn id="11" dur="1000"/>
                                        <p:tgtEl>
                                          <p:spTgt spid="40758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07557"/>
                                        </p:tgtEl>
                                        <p:attrNameLst>
                                          <p:attrName>style.visibility</p:attrName>
                                        </p:attrNameLst>
                                      </p:cBhvr>
                                      <p:to>
                                        <p:strVal val="visible"/>
                                      </p:to>
                                    </p:set>
                                    <p:animEffect transition="in" filter="wipe(left)">
                                      <p:cBhvr>
                                        <p:cTn id="16" dur="500"/>
                                        <p:tgtEl>
                                          <p:spTgt spid="407557"/>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07581"/>
                                        </p:tgtEl>
                                        <p:attrNameLst>
                                          <p:attrName>style.visibility</p:attrName>
                                        </p:attrNameLst>
                                      </p:cBhvr>
                                      <p:to>
                                        <p:strVal val="visible"/>
                                      </p:to>
                                    </p:set>
                                    <p:animEffect transition="in" filter="fade">
                                      <p:cBhvr>
                                        <p:cTn id="20" dur="1000"/>
                                        <p:tgtEl>
                                          <p:spTgt spid="407581"/>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407582"/>
                                        </p:tgtEl>
                                        <p:attrNameLst>
                                          <p:attrName>style.visibility</p:attrName>
                                        </p:attrNameLst>
                                      </p:cBhvr>
                                      <p:to>
                                        <p:strVal val="visible"/>
                                      </p:to>
                                    </p:set>
                                    <p:animEffect transition="in" filter="wipe(down)">
                                      <p:cBhvr>
                                        <p:cTn id="24" dur="1000"/>
                                        <p:tgtEl>
                                          <p:spTgt spid="40758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407558"/>
                                        </p:tgtEl>
                                        <p:attrNameLst>
                                          <p:attrName>style.visibility</p:attrName>
                                        </p:attrNameLst>
                                      </p:cBhvr>
                                      <p:to>
                                        <p:strVal val="visible"/>
                                      </p:to>
                                    </p:set>
                                    <p:animEffect transition="in" filter="wipe(left)">
                                      <p:cBhvr>
                                        <p:cTn id="29" dur="500"/>
                                        <p:tgtEl>
                                          <p:spTgt spid="407558"/>
                                        </p:tgtEl>
                                      </p:cBhvr>
                                    </p:animEffect>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407559"/>
                                        </p:tgtEl>
                                        <p:attrNameLst>
                                          <p:attrName>style.visibility</p:attrName>
                                        </p:attrNameLst>
                                      </p:cBhvr>
                                      <p:to>
                                        <p:strVal val="visible"/>
                                      </p:to>
                                    </p:set>
                                    <p:animEffect transition="in" filter="wipe(left)">
                                      <p:cBhvr>
                                        <p:cTn id="33" dur="500"/>
                                        <p:tgtEl>
                                          <p:spTgt spid="407559"/>
                                        </p:tgtEl>
                                      </p:cBhvr>
                                    </p:animEffect>
                                  </p:childTnLst>
                                </p:cTn>
                              </p:par>
                            </p:childTnLst>
                          </p:cTn>
                        </p:par>
                        <p:par>
                          <p:cTn id="34" fill="hold">
                            <p:stCondLst>
                              <p:cond delay="1000"/>
                            </p:stCondLst>
                            <p:childTnLst>
                              <p:par>
                                <p:cTn id="35" presetID="22" presetClass="entr" presetSubtype="2" fill="hold" nodeType="afterEffect">
                                  <p:stCondLst>
                                    <p:cond delay="0"/>
                                  </p:stCondLst>
                                  <p:childTnLst>
                                    <p:set>
                                      <p:cBhvr>
                                        <p:cTn id="36" dur="1" fill="hold">
                                          <p:stCondLst>
                                            <p:cond delay="0"/>
                                          </p:stCondLst>
                                        </p:cTn>
                                        <p:tgtEl>
                                          <p:spTgt spid="407583"/>
                                        </p:tgtEl>
                                        <p:attrNameLst>
                                          <p:attrName>style.visibility</p:attrName>
                                        </p:attrNameLst>
                                      </p:cBhvr>
                                      <p:to>
                                        <p:strVal val="visible"/>
                                      </p:to>
                                    </p:set>
                                    <p:animEffect transition="in" filter="wipe(right)">
                                      <p:cBhvr>
                                        <p:cTn id="37" dur="1000"/>
                                        <p:tgtEl>
                                          <p:spTgt spid="407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556" grpId="0" autoUpdateAnimBg="0"/>
      <p:bldP spid="407557" grpId="0" autoUpdateAnimBg="0"/>
      <p:bldP spid="407558" grpId="0" autoUpdateAnimBg="0"/>
      <p:bldP spid="407559"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9550" name="Picture 14" descr="slide58a"/>
          <p:cNvPicPr>
            <a:picLocks noChangeAspect="1" noChangeArrowheads="1"/>
          </p:cNvPicPr>
          <p:nvPr/>
        </p:nvPicPr>
        <p:blipFill>
          <a:blip r:embed="rId3" cstate="print"/>
          <a:srcRect/>
          <a:stretch>
            <a:fillRect/>
          </a:stretch>
        </p:blipFill>
        <p:spPr bwMode="auto">
          <a:xfrm>
            <a:off x="2033588" y="714375"/>
            <a:ext cx="5076825" cy="5429250"/>
          </a:xfrm>
          <a:prstGeom prst="rect">
            <a:avLst/>
          </a:prstGeom>
          <a:noFill/>
        </p:spPr>
      </p:pic>
      <p:pic>
        <p:nvPicPr>
          <p:cNvPr id="449551" name="Picture 15" descr="slide58b"/>
          <p:cNvPicPr>
            <a:picLocks noChangeAspect="1" noChangeArrowheads="1"/>
          </p:cNvPicPr>
          <p:nvPr/>
        </p:nvPicPr>
        <p:blipFill>
          <a:blip r:embed="rId4" cstate="print"/>
          <a:srcRect/>
          <a:stretch>
            <a:fillRect/>
          </a:stretch>
        </p:blipFill>
        <p:spPr bwMode="auto">
          <a:xfrm>
            <a:off x="2033588" y="714375"/>
            <a:ext cx="5076825" cy="5429250"/>
          </a:xfrm>
          <a:prstGeom prst="rect">
            <a:avLst/>
          </a:prstGeom>
          <a:noFill/>
        </p:spPr>
      </p:pic>
      <p:pic>
        <p:nvPicPr>
          <p:cNvPr id="449552" name="Picture 16" descr="slide58c"/>
          <p:cNvPicPr>
            <a:picLocks noChangeAspect="1" noChangeArrowheads="1"/>
          </p:cNvPicPr>
          <p:nvPr/>
        </p:nvPicPr>
        <p:blipFill>
          <a:blip r:embed="rId5" cstate="print"/>
          <a:srcRect/>
          <a:stretch>
            <a:fillRect/>
          </a:stretch>
        </p:blipFill>
        <p:spPr bwMode="auto">
          <a:xfrm>
            <a:off x="2033588" y="714375"/>
            <a:ext cx="5076825" cy="5429250"/>
          </a:xfrm>
          <a:prstGeom prst="rect">
            <a:avLst/>
          </a:prstGeom>
          <a:noFill/>
        </p:spPr>
      </p:pic>
      <p:pic>
        <p:nvPicPr>
          <p:cNvPr id="449553" name="Picture 17" descr="slide58d"/>
          <p:cNvPicPr>
            <a:picLocks noChangeAspect="1" noChangeArrowheads="1"/>
          </p:cNvPicPr>
          <p:nvPr/>
        </p:nvPicPr>
        <p:blipFill>
          <a:blip r:embed="rId6" cstate="print"/>
          <a:srcRect/>
          <a:stretch>
            <a:fillRect/>
          </a:stretch>
        </p:blipFill>
        <p:spPr bwMode="auto">
          <a:xfrm>
            <a:off x="2033588" y="714375"/>
            <a:ext cx="5076825" cy="5429250"/>
          </a:xfrm>
          <a:prstGeom prst="rect">
            <a:avLst/>
          </a:prstGeom>
          <a:noFill/>
        </p:spPr>
      </p:pic>
      <p:pic>
        <p:nvPicPr>
          <p:cNvPr id="449554" name="Picture 18" descr="slide58e"/>
          <p:cNvPicPr>
            <a:picLocks noChangeAspect="1" noChangeArrowheads="1"/>
          </p:cNvPicPr>
          <p:nvPr/>
        </p:nvPicPr>
        <p:blipFill>
          <a:blip r:embed="rId7" cstate="print"/>
          <a:srcRect/>
          <a:stretch>
            <a:fillRect/>
          </a:stretch>
        </p:blipFill>
        <p:spPr bwMode="auto">
          <a:xfrm>
            <a:off x="2033588" y="714375"/>
            <a:ext cx="5076825" cy="542925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49551"/>
                                        </p:tgtEl>
                                        <p:attrNameLst>
                                          <p:attrName>style.visibility</p:attrName>
                                        </p:attrNameLst>
                                      </p:cBhvr>
                                      <p:to>
                                        <p:strVal val="visible"/>
                                      </p:to>
                                    </p:set>
                                    <p:animEffect transition="in" filter="wipe(right)">
                                      <p:cBhvr>
                                        <p:cTn id="7" dur="1000"/>
                                        <p:tgtEl>
                                          <p:spTgt spid="4495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49552"/>
                                        </p:tgtEl>
                                        <p:attrNameLst>
                                          <p:attrName>style.visibility</p:attrName>
                                        </p:attrNameLst>
                                      </p:cBhvr>
                                      <p:to>
                                        <p:strVal val="visible"/>
                                      </p:to>
                                    </p:set>
                                    <p:animEffect transition="in" filter="fade">
                                      <p:cBhvr>
                                        <p:cTn id="12" dur="1000"/>
                                        <p:tgtEl>
                                          <p:spTgt spid="44955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49553"/>
                                        </p:tgtEl>
                                        <p:attrNameLst>
                                          <p:attrName>style.visibility</p:attrName>
                                        </p:attrNameLst>
                                      </p:cBhvr>
                                      <p:to>
                                        <p:strVal val="visible"/>
                                      </p:to>
                                    </p:set>
                                    <p:animEffect transition="in" filter="wipe(down)">
                                      <p:cBhvr>
                                        <p:cTn id="17" dur="1000"/>
                                        <p:tgtEl>
                                          <p:spTgt spid="44955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449554"/>
                                        </p:tgtEl>
                                        <p:attrNameLst>
                                          <p:attrName>style.visibility</p:attrName>
                                        </p:attrNameLst>
                                      </p:cBhvr>
                                      <p:to>
                                        <p:strVal val="visible"/>
                                      </p:to>
                                    </p:set>
                                    <p:animEffect transition="in" filter="wipe(right)">
                                      <p:cBhvr>
                                        <p:cTn id="22" dur="1000"/>
                                        <p:tgtEl>
                                          <p:spTgt spid="449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381000" y="723900"/>
            <a:ext cx="7086600" cy="533400"/>
          </a:xfrm>
        </p:spPr>
        <p:txBody>
          <a:bodyPr/>
          <a:lstStyle/>
          <a:p>
            <a:r>
              <a:rPr lang="en-US" dirty="0" smtClean="0"/>
              <a:t>MARKET </a:t>
            </a:r>
            <a:r>
              <a:rPr lang="en-US" dirty="0"/>
              <a:t>EQUILIBRIUM</a:t>
            </a:r>
          </a:p>
        </p:txBody>
      </p:sp>
      <p:sp>
        <p:nvSpPr>
          <p:cNvPr id="408579" name="Rectangle 3"/>
          <p:cNvSpPr>
            <a:spLocks noGrp="1" noChangeArrowheads="1"/>
          </p:cNvSpPr>
          <p:nvPr>
            <p:ph type="body" idx="1"/>
          </p:nvPr>
        </p:nvSpPr>
        <p:spPr>
          <a:xfrm>
            <a:off x="381000" y="1905000"/>
            <a:ext cx="8001000" cy="4114800"/>
          </a:xfrm>
        </p:spPr>
        <p:txBody>
          <a:bodyPr/>
          <a:lstStyle/>
          <a:p>
            <a:pPr lvl="1">
              <a:lnSpc>
                <a:spcPct val="95000"/>
              </a:lnSpc>
              <a:spcBef>
                <a:spcPct val="100000"/>
              </a:spcBef>
            </a:pPr>
            <a:r>
              <a:rPr lang="en-US" altLang="en-US"/>
              <a:t>When supply changes:</a:t>
            </a:r>
          </a:p>
          <a:p>
            <a:pPr lvl="2">
              <a:lnSpc>
                <a:spcPct val="90000"/>
              </a:lnSpc>
              <a:spcBef>
                <a:spcPct val="100000"/>
              </a:spcBef>
            </a:pPr>
            <a:r>
              <a:rPr lang="en-US" altLang="en-US"/>
              <a:t>The demand curve does </a:t>
            </a:r>
            <a:r>
              <a:rPr lang="en-US" altLang="en-US" i="1"/>
              <a:t>not </a:t>
            </a:r>
            <a:r>
              <a:rPr lang="en-US" altLang="en-US"/>
              <a:t>shift. </a:t>
            </a:r>
          </a:p>
          <a:p>
            <a:pPr lvl="2">
              <a:lnSpc>
                <a:spcPct val="90000"/>
              </a:lnSpc>
              <a:spcBef>
                <a:spcPct val="100000"/>
              </a:spcBef>
            </a:pPr>
            <a:r>
              <a:rPr lang="en-US" altLang="en-US"/>
              <a:t>But there is a </a:t>
            </a:r>
            <a:r>
              <a:rPr lang="en-US" altLang="en-US" i="1"/>
              <a:t>change in the quantity demanded.</a:t>
            </a:r>
          </a:p>
          <a:p>
            <a:pPr lvl="2">
              <a:lnSpc>
                <a:spcPct val="90000"/>
              </a:lnSpc>
              <a:spcBef>
                <a:spcPct val="100000"/>
              </a:spcBef>
            </a:pPr>
            <a:r>
              <a:rPr lang="en-US" altLang="en-US"/>
              <a:t>Equilibrium price changes in the </a:t>
            </a:r>
            <a:r>
              <a:rPr lang="en-US" altLang="en-US" i="1"/>
              <a:t>same</a:t>
            </a:r>
            <a:r>
              <a:rPr lang="en-US" altLang="en-US"/>
              <a:t> direction as the change in supply.</a:t>
            </a:r>
          </a:p>
          <a:p>
            <a:pPr lvl="2">
              <a:lnSpc>
                <a:spcPct val="90000"/>
              </a:lnSpc>
              <a:spcBef>
                <a:spcPct val="100000"/>
              </a:spcBef>
            </a:pPr>
            <a:r>
              <a:rPr lang="en-US" altLang="en-US"/>
              <a:t>Equilibrium quantity changes in the </a:t>
            </a:r>
            <a:r>
              <a:rPr lang="en-US" altLang="en-US" i="1"/>
              <a:t>opposite</a:t>
            </a:r>
            <a:r>
              <a:rPr lang="en-US" altLang="en-US"/>
              <a:t> direction to the change in supply.</a:t>
            </a:r>
            <a:endParaRPr lang="en-US" sz="1800"/>
          </a:p>
        </p:txBody>
      </p:sp>
    </p:spTree>
  </p:cSld>
  <p:clrMapOvr>
    <a:masterClrMapping/>
  </p:clrMapOvr>
  <p:transition spd="med">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1026"/>
          <p:cNvSpPr>
            <a:spLocks noGrp="1" noChangeArrowheads="1"/>
          </p:cNvSpPr>
          <p:nvPr>
            <p:ph type="subTitle" idx="1"/>
          </p:nvPr>
        </p:nvSpPr>
        <p:spPr/>
        <p:txBody>
          <a:bodyPr/>
          <a:lstStyle/>
          <a:p>
            <a:r>
              <a:rPr lang="en-US" smtClean="0"/>
              <a:t>Essential Questions:  Chapter 6</a:t>
            </a:r>
          </a:p>
        </p:txBody>
      </p:sp>
      <p:sp>
        <p:nvSpPr>
          <p:cNvPr id="25603" name="Rectangle 1027"/>
          <p:cNvSpPr>
            <a:spLocks noChangeArrowheads="1"/>
          </p:cNvSpPr>
          <p:nvPr/>
        </p:nvSpPr>
        <p:spPr bwMode="auto">
          <a:xfrm>
            <a:off x="1314450" y="0"/>
            <a:ext cx="6267450" cy="952500"/>
          </a:xfrm>
          <a:prstGeom prst="rect">
            <a:avLst/>
          </a:prstGeom>
          <a:solidFill>
            <a:srgbClr val="0000FF"/>
          </a:solidFill>
          <a:ln w="9525">
            <a:solidFill>
              <a:schemeClr val="tx1"/>
            </a:solidFill>
            <a:miter lim="800000"/>
            <a:headEnd/>
            <a:tailEnd/>
          </a:ln>
        </p:spPr>
        <p:txBody>
          <a:bodyPr wrap="none" anchor="ctr"/>
          <a:lstStyle/>
          <a:p>
            <a:pPr algn="ctr">
              <a:buFontTx/>
              <a:buNone/>
            </a:pPr>
            <a:r>
              <a:rPr lang="en-US" sz="5400">
                <a:latin typeface="Arial" charset="0"/>
              </a:rPr>
              <a:t>Chapter 6: Prices</a:t>
            </a:r>
          </a:p>
        </p:txBody>
      </p:sp>
      <p:pic>
        <p:nvPicPr>
          <p:cNvPr id="25604" name="Picture 1028"/>
          <p:cNvPicPr>
            <a:picLocks noChangeAspect="1" noChangeArrowheads="1"/>
          </p:cNvPicPr>
          <p:nvPr/>
        </p:nvPicPr>
        <p:blipFill>
          <a:blip r:embed="rId2" cstate="print"/>
          <a:srcRect/>
          <a:stretch>
            <a:fillRect/>
          </a:stretch>
        </p:blipFill>
        <p:spPr bwMode="auto">
          <a:xfrm>
            <a:off x="0" y="971550"/>
            <a:ext cx="9144000" cy="5291138"/>
          </a:xfrm>
          <a:prstGeom prst="rect">
            <a:avLst/>
          </a:prstGeom>
          <a:noFill/>
          <a:ln w="9525">
            <a:noFill/>
            <a:miter lim="800000"/>
            <a:headEnd/>
            <a:tailEnd/>
          </a:ln>
        </p:spPr>
      </p:pic>
      <p:sp>
        <p:nvSpPr>
          <p:cNvPr id="25605" name="Text Box 1044" descr="Bouquet"/>
          <p:cNvSpPr txBox="1">
            <a:spLocks noChangeArrowheads="1"/>
          </p:cNvSpPr>
          <p:nvPr/>
        </p:nvSpPr>
        <p:spPr bwMode="auto">
          <a:xfrm>
            <a:off x="0" y="6316663"/>
            <a:ext cx="9144000" cy="558800"/>
          </a:xfrm>
          <a:prstGeom prst="rect">
            <a:avLst/>
          </a:prstGeom>
          <a:solidFill>
            <a:schemeClr val="bg2"/>
          </a:solidFill>
          <a:ln w="9525">
            <a:noFill/>
            <a:miter lim="800000"/>
            <a:headEnd/>
            <a:tailEnd/>
          </a:ln>
        </p:spPr>
        <p:txBody>
          <a:bodyPr/>
          <a:lstStyle/>
          <a:p>
            <a:pPr algn="ctr">
              <a:spcBef>
                <a:spcPct val="50000"/>
              </a:spcBef>
              <a:buFontTx/>
              <a:buNone/>
            </a:pPr>
            <a:endParaRPr kumimoji="0" lang="en-US" sz="1000">
              <a:latin typeface="Arial" charset="0"/>
            </a:endParaRPr>
          </a:p>
        </p:txBody>
      </p:sp>
    </p:spTree>
  </p:cSld>
  <p:clrMapOvr>
    <a:masterClrMapping/>
  </p:clrMapOvr>
  <p:transition>
    <p:wipe di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955800"/>
            <a:ext cx="9144000" cy="4037013"/>
            <a:chOff x="0" y="1104"/>
            <a:chExt cx="5760" cy="2543"/>
          </a:xfrm>
        </p:grpSpPr>
        <p:pic>
          <p:nvPicPr>
            <p:cNvPr id="27690" name="Picture 3"/>
            <p:cNvPicPr>
              <a:picLocks noChangeAspect="1" noChangeArrowheads="1"/>
            </p:cNvPicPr>
            <p:nvPr/>
          </p:nvPicPr>
          <p:blipFill>
            <a:blip r:embed="rId2" cstate="print"/>
            <a:srcRect/>
            <a:stretch>
              <a:fillRect/>
            </a:stretch>
          </p:blipFill>
          <p:spPr bwMode="auto">
            <a:xfrm>
              <a:off x="0" y="1104"/>
              <a:ext cx="5760" cy="2543"/>
            </a:xfrm>
            <a:prstGeom prst="rect">
              <a:avLst/>
            </a:prstGeom>
            <a:noFill/>
            <a:ln w="9525">
              <a:noFill/>
              <a:miter lim="800000"/>
              <a:headEnd/>
              <a:tailEnd/>
            </a:ln>
          </p:spPr>
        </p:pic>
        <p:sp>
          <p:nvSpPr>
            <p:cNvPr id="27691" name="Text Box 4"/>
            <p:cNvSpPr txBox="1">
              <a:spLocks noChangeArrowheads="1"/>
            </p:cNvSpPr>
            <p:nvPr/>
          </p:nvSpPr>
          <p:spPr bwMode="auto">
            <a:xfrm rot="-5400000">
              <a:off x="-66" y="2270"/>
              <a:ext cx="877"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Price per slice</a:t>
              </a:r>
              <a:endParaRPr kumimoji="0" lang="en-US" altLang="en-US" sz="2000" b="1">
                <a:latin typeface="Arial" charset="0"/>
              </a:endParaRPr>
            </a:p>
          </p:txBody>
        </p:sp>
        <p:sp>
          <p:nvSpPr>
            <p:cNvPr id="27692" name="Text Box 5"/>
            <p:cNvSpPr txBox="1">
              <a:spLocks noChangeArrowheads="1"/>
            </p:cNvSpPr>
            <p:nvPr/>
          </p:nvSpPr>
          <p:spPr bwMode="auto">
            <a:xfrm>
              <a:off x="1034" y="1440"/>
              <a:ext cx="153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Equilibrium Point</a:t>
              </a:r>
              <a:endParaRPr kumimoji="0" lang="en-US" altLang="en-US" sz="2000" b="1">
                <a:latin typeface="Arial" charset="0"/>
              </a:endParaRPr>
            </a:p>
          </p:txBody>
        </p:sp>
        <p:sp>
          <p:nvSpPr>
            <p:cNvPr id="27693" name="Text Box 6"/>
            <p:cNvSpPr txBox="1">
              <a:spLocks noChangeArrowheads="1"/>
            </p:cNvSpPr>
            <p:nvPr/>
          </p:nvSpPr>
          <p:spPr bwMode="auto">
            <a:xfrm>
              <a:off x="240" y="1228"/>
              <a:ext cx="1344" cy="212"/>
            </a:xfrm>
            <a:prstGeom prst="rect">
              <a:avLst/>
            </a:prstGeom>
            <a:noFill/>
            <a:ln w="9525">
              <a:noFill/>
              <a:miter lim="800000"/>
              <a:headEnd/>
              <a:tailEnd/>
            </a:ln>
          </p:spPr>
          <p:txBody>
            <a:bodyPr>
              <a:spAutoFit/>
            </a:bodyPr>
            <a:lstStyle/>
            <a:p>
              <a:pPr>
                <a:spcBef>
                  <a:spcPct val="50000"/>
                </a:spcBef>
                <a:buFontTx/>
                <a:buNone/>
              </a:pPr>
              <a:r>
                <a:rPr kumimoji="0" lang="en-US" altLang="en-US" sz="1600" b="1">
                  <a:solidFill>
                    <a:srgbClr val="FFFFFF"/>
                  </a:solidFill>
                  <a:latin typeface="Arial" charset="0"/>
                </a:rPr>
                <a:t>Finding Equilibrium</a:t>
              </a:r>
            </a:p>
          </p:txBody>
        </p:sp>
        <p:sp>
          <p:nvSpPr>
            <p:cNvPr id="27694" name="Text Box 7"/>
            <p:cNvSpPr txBox="1">
              <a:spLocks noChangeArrowheads="1"/>
            </p:cNvSpPr>
            <p:nvPr/>
          </p:nvSpPr>
          <p:spPr bwMode="auto">
            <a:xfrm>
              <a:off x="3068" y="1699"/>
              <a:ext cx="480" cy="40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Price of a slice of pizza</a:t>
              </a:r>
              <a:endParaRPr kumimoji="0" lang="en-US" altLang="en-US" sz="2000" b="1">
                <a:latin typeface="Arial" charset="0"/>
              </a:endParaRPr>
            </a:p>
          </p:txBody>
        </p:sp>
        <p:sp>
          <p:nvSpPr>
            <p:cNvPr id="27695" name="Text Box 8"/>
            <p:cNvSpPr txBox="1">
              <a:spLocks noChangeArrowheads="1"/>
            </p:cNvSpPr>
            <p:nvPr/>
          </p:nvSpPr>
          <p:spPr bwMode="auto">
            <a:xfrm>
              <a:off x="3552" y="1757"/>
              <a:ext cx="672"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Quantity demanded</a:t>
              </a:r>
              <a:endParaRPr kumimoji="0" lang="en-US" altLang="en-US" sz="2000" b="1">
                <a:latin typeface="Arial" charset="0"/>
              </a:endParaRPr>
            </a:p>
          </p:txBody>
        </p:sp>
        <p:sp>
          <p:nvSpPr>
            <p:cNvPr id="27696" name="Text Box 9"/>
            <p:cNvSpPr txBox="1">
              <a:spLocks noChangeArrowheads="1"/>
            </p:cNvSpPr>
            <p:nvPr/>
          </p:nvSpPr>
          <p:spPr bwMode="auto">
            <a:xfrm>
              <a:off x="4080" y="1757"/>
              <a:ext cx="720"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Quantity supplied</a:t>
              </a:r>
              <a:endParaRPr kumimoji="0" lang="en-US" altLang="en-US" sz="2000" b="1">
                <a:latin typeface="Arial" charset="0"/>
              </a:endParaRPr>
            </a:p>
          </p:txBody>
        </p:sp>
        <p:sp>
          <p:nvSpPr>
            <p:cNvPr id="27697" name="Text Box 10"/>
            <p:cNvSpPr txBox="1">
              <a:spLocks noChangeArrowheads="1"/>
            </p:cNvSpPr>
            <p:nvPr/>
          </p:nvSpPr>
          <p:spPr bwMode="auto">
            <a:xfrm>
              <a:off x="4944" y="181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Result</a:t>
              </a:r>
              <a:endParaRPr kumimoji="0" lang="en-US" altLang="en-US" sz="2000" b="1">
                <a:latin typeface="Arial" charset="0"/>
              </a:endParaRPr>
            </a:p>
          </p:txBody>
        </p:sp>
        <p:sp>
          <p:nvSpPr>
            <p:cNvPr id="27698" name="Text Box 11"/>
            <p:cNvSpPr txBox="1">
              <a:spLocks noChangeArrowheads="1"/>
            </p:cNvSpPr>
            <p:nvPr/>
          </p:nvSpPr>
          <p:spPr bwMode="auto">
            <a:xfrm>
              <a:off x="3072" y="1488"/>
              <a:ext cx="2544"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Combined Supply and Demand Schedule</a:t>
              </a:r>
              <a:endParaRPr kumimoji="0" lang="en-US" altLang="en-US" sz="2000" b="1">
                <a:latin typeface="Arial" charset="0"/>
              </a:endParaRPr>
            </a:p>
          </p:txBody>
        </p:sp>
        <p:sp>
          <p:nvSpPr>
            <p:cNvPr id="27699" name="Text Box 12"/>
            <p:cNvSpPr txBox="1">
              <a:spLocks noChangeArrowheads="1"/>
            </p:cNvSpPr>
            <p:nvPr/>
          </p:nvSpPr>
          <p:spPr bwMode="auto">
            <a:xfrm>
              <a:off x="3068"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 .50</a:t>
              </a:r>
              <a:endParaRPr kumimoji="0" lang="en-US" altLang="en-US" sz="2000">
                <a:latin typeface="Arial" charset="0"/>
              </a:endParaRPr>
            </a:p>
          </p:txBody>
        </p:sp>
        <p:sp>
          <p:nvSpPr>
            <p:cNvPr id="27700" name="Text Box 13"/>
            <p:cNvSpPr txBox="1">
              <a:spLocks noChangeArrowheads="1"/>
            </p:cNvSpPr>
            <p:nvPr/>
          </p:nvSpPr>
          <p:spPr bwMode="auto">
            <a:xfrm>
              <a:off x="3648"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701" name="Text Box 14"/>
            <p:cNvSpPr txBox="1">
              <a:spLocks noChangeArrowheads="1"/>
            </p:cNvSpPr>
            <p:nvPr/>
          </p:nvSpPr>
          <p:spPr bwMode="auto">
            <a:xfrm>
              <a:off x="4176"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702" name="Text Box 15"/>
            <p:cNvSpPr txBox="1">
              <a:spLocks noChangeArrowheads="1"/>
            </p:cNvSpPr>
            <p:nvPr/>
          </p:nvSpPr>
          <p:spPr bwMode="auto">
            <a:xfrm>
              <a:off x="408" y="1532"/>
              <a:ext cx="384" cy="1456"/>
            </a:xfrm>
            <a:prstGeom prst="rect">
              <a:avLst/>
            </a:prstGeom>
            <a:noFill/>
            <a:ln w="9525">
              <a:noFill/>
              <a:miter lim="800000"/>
              <a:headEnd/>
              <a:tailEnd/>
            </a:ln>
          </p:spPr>
          <p:txBody>
            <a:bodyPr>
              <a:spAutoFit/>
            </a:bodyPr>
            <a:lstStyle/>
            <a:p>
              <a:pPr algn="r">
                <a:lnSpc>
                  <a:spcPct val="130000"/>
                </a:lnSpc>
                <a:spcBef>
                  <a:spcPct val="50000"/>
                </a:spcBef>
                <a:buFontTx/>
                <a:buNone/>
              </a:pPr>
              <a:r>
                <a:rPr kumimoji="0" lang="en-US" altLang="en-US" sz="1200">
                  <a:latin typeface="Arial" charset="0"/>
                </a:rPr>
                <a:t>$3.50</a:t>
              </a:r>
            </a:p>
            <a:p>
              <a:pPr algn="r">
                <a:lnSpc>
                  <a:spcPct val="130000"/>
                </a:lnSpc>
                <a:spcBef>
                  <a:spcPct val="50000"/>
                </a:spcBef>
                <a:buFontTx/>
                <a:buNone/>
              </a:pPr>
              <a:r>
                <a:rPr kumimoji="0" lang="en-US" altLang="en-US" sz="1200">
                  <a:latin typeface="Arial" charset="0"/>
                </a:rPr>
                <a:t>$3.00</a:t>
              </a:r>
            </a:p>
            <a:p>
              <a:pPr algn="r">
                <a:lnSpc>
                  <a:spcPct val="130000"/>
                </a:lnSpc>
                <a:spcBef>
                  <a:spcPct val="50000"/>
                </a:spcBef>
                <a:buFontTx/>
                <a:buNone/>
              </a:pPr>
              <a:r>
                <a:rPr kumimoji="0" lang="en-US" altLang="en-US" sz="1200">
                  <a:latin typeface="Arial" charset="0"/>
                </a:rPr>
                <a:t>$2.50</a:t>
              </a:r>
            </a:p>
            <a:p>
              <a:pPr algn="r">
                <a:lnSpc>
                  <a:spcPct val="130000"/>
                </a:lnSpc>
                <a:spcBef>
                  <a:spcPct val="50000"/>
                </a:spcBef>
                <a:buFontTx/>
                <a:buNone/>
              </a:pPr>
              <a:r>
                <a:rPr kumimoji="0" lang="en-US" altLang="en-US" sz="1200">
                  <a:latin typeface="Arial" charset="0"/>
                </a:rPr>
                <a:t>$2.00</a:t>
              </a:r>
            </a:p>
            <a:p>
              <a:pPr algn="r">
                <a:lnSpc>
                  <a:spcPct val="130000"/>
                </a:lnSpc>
                <a:spcBef>
                  <a:spcPct val="50000"/>
                </a:spcBef>
                <a:buFontTx/>
                <a:buNone/>
              </a:pPr>
              <a:r>
                <a:rPr kumimoji="0" lang="en-US" altLang="en-US" sz="1200">
                  <a:latin typeface="Arial" charset="0"/>
                </a:rPr>
                <a:t>$1.50</a:t>
              </a:r>
            </a:p>
            <a:p>
              <a:pPr algn="r">
                <a:lnSpc>
                  <a:spcPct val="130000"/>
                </a:lnSpc>
                <a:spcBef>
                  <a:spcPct val="50000"/>
                </a:spcBef>
                <a:buFontTx/>
                <a:buNone/>
              </a:pPr>
              <a:r>
                <a:rPr kumimoji="0" lang="en-US" altLang="en-US" sz="1200">
                  <a:latin typeface="Arial" charset="0"/>
                </a:rPr>
                <a:t>$1.00</a:t>
              </a:r>
            </a:p>
            <a:p>
              <a:pPr algn="r">
                <a:lnSpc>
                  <a:spcPct val="130000"/>
                </a:lnSpc>
                <a:spcBef>
                  <a:spcPct val="50000"/>
                </a:spcBef>
                <a:buFontTx/>
                <a:buNone/>
              </a:pPr>
              <a:r>
                <a:rPr kumimoji="0" lang="en-US" altLang="en-US" sz="1200">
                  <a:latin typeface="Arial" charset="0"/>
                </a:rPr>
                <a:t>$.50</a:t>
              </a:r>
              <a:endParaRPr kumimoji="0" lang="en-US" altLang="en-US" sz="2000">
                <a:latin typeface="Arial" charset="0"/>
              </a:endParaRPr>
            </a:p>
          </p:txBody>
        </p:sp>
        <p:sp>
          <p:nvSpPr>
            <p:cNvPr id="27703" name="Text Box 16"/>
            <p:cNvSpPr txBox="1">
              <a:spLocks noChangeArrowheads="1"/>
            </p:cNvSpPr>
            <p:nvPr/>
          </p:nvSpPr>
          <p:spPr bwMode="auto">
            <a:xfrm>
              <a:off x="1008" y="3331"/>
              <a:ext cx="153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Slices of pizza per day</a:t>
              </a:r>
              <a:endParaRPr kumimoji="0" lang="en-US" altLang="en-US" sz="2000" b="1">
                <a:latin typeface="Arial" charset="0"/>
              </a:endParaRPr>
            </a:p>
          </p:txBody>
        </p:sp>
        <p:pic>
          <p:nvPicPr>
            <p:cNvPr id="27704" name="Picture 17"/>
            <p:cNvPicPr>
              <a:picLocks noChangeAspect="1" noChangeArrowheads="1"/>
            </p:cNvPicPr>
            <p:nvPr/>
          </p:nvPicPr>
          <p:blipFill>
            <a:blip r:embed="rId3" cstate="print"/>
            <a:srcRect/>
            <a:stretch>
              <a:fillRect/>
            </a:stretch>
          </p:blipFill>
          <p:spPr bwMode="auto">
            <a:xfrm>
              <a:off x="680" y="1548"/>
              <a:ext cx="2160" cy="1728"/>
            </a:xfrm>
            <a:prstGeom prst="rect">
              <a:avLst/>
            </a:prstGeom>
            <a:noFill/>
            <a:ln w="9525">
              <a:noFill/>
              <a:miter lim="800000"/>
              <a:headEnd/>
              <a:tailEnd/>
            </a:ln>
          </p:spPr>
        </p:pic>
        <p:sp>
          <p:nvSpPr>
            <p:cNvPr id="27705" name="Text Box 18"/>
            <p:cNvSpPr txBox="1">
              <a:spLocks noChangeArrowheads="1"/>
            </p:cNvSpPr>
            <p:nvPr/>
          </p:nvSpPr>
          <p:spPr bwMode="auto">
            <a:xfrm>
              <a:off x="672" y="3120"/>
              <a:ext cx="19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0</a:t>
              </a:r>
              <a:endParaRPr kumimoji="0" lang="en-US" altLang="en-US" sz="2000">
                <a:latin typeface="Arial" charset="0"/>
              </a:endParaRPr>
            </a:p>
          </p:txBody>
        </p:sp>
        <p:sp>
          <p:nvSpPr>
            <p:cNvPr id="27706" name="Text Box 19"/>
            <p:cNvSpPr txBox="1">
              <a:spLocks noChangeArrowheads="1"/>
            </p:cNvSpPr>
            <p:nvPr/>
          </p:nvSpPr>
          <p:spPr bwMode="auto">
            <a:xfrm>
              <a:off x="976" y="3187"/>
              <a:ext cx="27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50</a:t>
              </a:r>
              <a:endParaRPr kumimoji="0" lang="en-US" altLang="en-US" sz="2000">
                <a:latin typeface="Arial" charset="0"/>
              </a:endParaRPr>
            </a:p>
          </p:txBody>
        </p:sp>
        <p:sp>
          <p:nvSpPr>
            <p:cNvPr id="27707" name="Text Box 20"/>
            <p:cNvSpPr txBox="1">
              <a:spLocks noChangeArrowheads="1"/>
            </p:cNvSpPr>
            <p:nvPr/>
          </p:nvSpPr>
          <p:spPr bwMode="auto">
            <a:xfrm>
              <a:off x="1200" y="3187"/>
              <a:ext cx="34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708" name="Text Box 21"/>
            <p:cNvSpPr txBox="1">
              <a:spLocks noChangeArrowheads="1"/>
            </p:cNvSpPr>
            <p:nvPr/>
          </p:nvSpPr>
          <p:spPr bwMode="auto">
            <a:xfrm>
              <a:off x="1488" y="3187"/>
              <a:ext cx="347"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709" name="Text Box 22"/>
            <p:cNvSpPr txBox="1">
              <a:spLocks noChangeArrowheads="1"/>
            </p:cNvSpPr>
            <p:nvPr/>
          </p:nvSpPr>
          <p:spPr bwMode="auto">
            <a:xfrm>
              <a:off x="1780" y="3187"/>
              <a:ext cx="284"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710" name="Text Box 23"/>
            <p:cNvSpPr txBox="1">
              <a:spLocks noChangeArrowheads="1"/>
            </p:cNvSpPr>
            <p:nvPr/>
          </p:nvSpPr>
          <p:spPr bwMode="auto">
            <a:xfrm>
              <a:off x="2034" y="3187"/>
              <a:ext cx="31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711" name="Text Box 24"/>
            <p:cNvSpPr txBox="1">
              <a:spLocks noChangeArrowheads="1"/>
            </p:cNvSpPr>
            <p:nvPr/>
          </p:nvSpPr>
          <p:spPr bwMode="auto">
            <a:xfrm>
              <a:off x="2309" y="3187"/>
              <a:ext cx="303"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712" name="Text Box 25"/>
            <p:cNvSpPr txBox="1">
              <a:spLocks noChangeArrowheads="1"/>
            </p:cNvSpPr>
            <p:nvPr/>
          </p:nvSpPr>
          <p:spPr bwMode="auto">
            <a:xfrm>
              <a:off x="2592" y="3187"/>
              <a:ext cx="28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350</a:t>
              </a:r>
              <a:endParaRPr kumimoji="0" lang="en-US" altLang="en-US" sz="2000">
                <a:latin typeface="Arial" charset="0"/>
              </a:endParaRPr>
            </a:p>
          </p:txBody>
        </p:sp>
        <p:sp>
          <p:nvSpPr>
            <p:cNvPr id="27713" name="Text Box 26"/>
            <p:cNvSpPr txBox="1">
              <a:spLocks noChangeArrowheads="1"/>
            </p:cNvSpPr>
            <p:nvPr/>
          </p:nvSpPr>
          <p:spPr bwMode="auto">
            <a:xfrm>
              <a:off x="960" y="283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Supply</a:t>
              </a:r>
              <a:endParaRPr kumimoji="0" lang="en-US" altLang="en-US" sz="2000">
                <a:latin typeface="Arial" charset="0"/>
              </a:endParaRPr>
            </a:p>
          </p:txBody>
        </p:sp>
        <p:sp>
          <p:nvSpPr>
            <p:cNvPr id="27714" name="Text Box 27"/>
            <p:cNvSpPr txBox="1">
              <a:spLocks noChangeArrowheads="1"/>
            </p:cNvSpPr>
            <p:nvPr/>
          </p:nvSpPr>
          <p:spPr bwMode="auto">
            <a:xfrm>
              <a:off x="2256" y="288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Demand</a:t>
              </a:r>
              <a:endParaRPr kumimoji="0" lang="en-US" altLang="en-US" sz="2000">
                <a:latin typeface="Arial" charset="0"/>
              </a:endParaRPr>
            </a:p>
          </p:txBody>
        </p:sp>
      </p:grpSp>
      <p:sp>
        <p:nvSpPr>
          <p:cNvPr id="480284" name="Rectangle 28"/>
          <p:cNvSpPr>
            <a:spLocks noGrp="1" noChangeArrowheads="1"/>
          </p:cNvSpPr>
          <p:nvPr>
            <p:ph type="body" sz="half" idx="4294967295"/>
          </p:nvPr>
        </p:nvSpPr>
        <p:spPr>
          <a:xfrm>
            <a:off x="-63500" y="1035050"/>
            <a:ext cx="9144000" cy="793750"/>
          </a:xfrm>
          <a:noFill/>
        </p:spPr>
        <p:txBody>
          <a:bodyPr lIns="457200" tIns="91440" rIns="457200" bIns="91440" anchor="ctr">
            <a:spAutoFit/>
          </a:bodyPr>
          <a:lstStyle/>
          <a:p>
            <a:pPr marL="0" indent="0" algn="ctr">
              <a:spcBef>
                <a:spcPct val="50000"/>
              </a:spcBef>
              <a:buClrTx/>
              <a:buFontTx/>
              <a:buNone/>
            </a:pPr>
            <a:r>
              <a:rPr kumimoji="0" lang="en-US" altLang="en-US" dirty="0" smtClean="0">
                <a:solidFill>
                  <a:schemeClr val="tx1"/>
                </a:solidFill>
              </a:rPr>
              <a:t>The point at which quantity demanded and quantity supplied come together is known as </a:t>
            </a:r>
            <a:r>
              <a:rPr kumimoji="0" lang="en-US" altLang="en-US" dirty="0" smtClean="0">
                <a:solidFill>
                  <a:schemeClr val="accent2"/>
                </a:solidFill>
              </a:rPr>
              <a:t>equilibrium</a:t>
            </a:r>
            <a:r>
              <a:rPr kumimoji="0" lang="en-US" altLang="en-US" dirty="0" smtClean="0">
                <a:solidFill>
                  <a:schemeClr val="tx1"/>
                </a:solidFill>
              </a:rPr>
              <a:t>.</a:t>
            </a:r>
          </a:p>
        </p:txBody>
      </p:sp>
      <p:grpSp>
        <p:nvGrpSpPr>
          <p:cNvPr id="3" name="Group 29"/>
          <p:cNvGrpSpPr>
            <a:grpSpLocks/>
          </p:cNvGrpSpPr>
          <p:nvPr/>
        </p:nvGrpSpPr>
        <p:grpSpPr bwMode="auto">
          <a:xfrm>
            <a:off x="1590675" y="2954338"/>
            <a:ext cx="7324725" cy="2768600"/>
            <a:chOff x="1002" y="1733"/>
            <a:chExt cx="4614" cy="1744"/>
          </a:xfrm>
        </p:grpSpPr>
        <p:sp>
          <p:nvSpPr>
            <p:cNvPr id="27679" name="Text Box 30"/>
            <p:cNvSpPr txBox="1">
              <a:spLocks noChangeArrowheads="1"/>
            </p:cNvSpPr>
            <p:nvPr/>
          </p:nvSpPr>
          <p:spPr bwMode="auto">
            <a:xfrm>
              <a:off x="307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80" name="Text Box 31"/>
            <p:cNvSpPr txBox="1">
              <a:spLocks noChangeArrowheads="1"/>
            </p:cNvSpPr>
            <p:nvPr/>
          </p:nvSpPr>
          <p:spPr bwMode="auto">
            <a:xfrm>
              <a:off x="307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81" name="Text Box 32"/>
            <p:cNvSpPr txBox="1">
              <a:spLocks noChangeArrowheads="1"/>
            </p:cNvSpPr>
            <p:nvPr/>
          </p:nvSpPr>
          <p:spPr bwMode="auto">
            <a:xfrm>
              <a:off x="3072" y="330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682" name="Text Box 33"/>
            <p:cNvSpPr txBox="1">
              <a:spLocks noChangeArrowheads="1"/>
            </p:cNvSpPr>
            <p:nvPr/>
          </p:nvSpPr>
          <p:spPr bwMode="auto">
            <a:xfrm>
              <a:off x="363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pic>
          <p:nvPicPr>
            <p:cNvPr id="27683" name="Picture 34"/>
            <p:cNvPicPr>
              <a:picLocks noChangeAspect="1" noChangeArrowheads="1"/>
            </p:cNvPicPr>
            <p:nvPr/>
          </p:nvPicPr>
          <p:blipFill>
            <a:blip r:embed="rId4" cstate="print"/>
            <a:srcRect/>
            <a:stretch>
              <a:fillRect/>
            </a:stretch>
          </p:blipFill>
          <p:spPr bwMode="auto">
            <a:xfrm>
              <a:off x="1002" y="1733"/>
              <a:ext cx="1852" cy="874"/>
            </a:xfrm>
            <a:prstGeom prst="rect">
              <a:avLst/>
            </a:prstGeom>
            <a:noFill/>
            <a:ln w="9525">
              <a:noFill/>
              <a:miter lim="800000"/>
              <a:headEnd/>
              <a:tailEnd/>
            </a:ln>
          </p:spPr>
        </p:pic>
        <p:sp>
          <p:nvSpPr>
            <p:cNvPr id="27684" name="Text Box 35"/>
            <p:cNvSpPr txBox="1">
              <a:spLocks noChangeArrowheads="1"/>
            </p:cNvSpPr>
            <p:nvPr/>
          </p:nvSpPr>
          <p:spPr bwMode="auto">
            <a:xfrm>
              <a:off x="363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685" name="Text Box 36"/>
            <p:cNvSpPr txBox="1">
              <a:spLocks noChangeArrowheads="1"/>
            </p:cNvSpPr>
            <p:nvPr/>
          </p:nvSpPr>
          <p:spPr bwMode="auto">
            <a:xfrm>
              <a:off x="3656" y="330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50</a:t>
              </a:r>
              <a:endParaRPr kumimoji="0" lang="en-US" altLang="en-US" sz="2000">
                <a:latin typeface="Arial" charset="0"/>
              </a:endParaRPr>
            </a:p>
          </p:txBody>
        </p:sp>
        <p:sp>
          <p:nvSpPr>
            <p:cNvPr id="27686" name="Text Box 37"/>
            <p:cNvSpPr txBox="1">
              <a:spLocks noChangeArrowheads="1"/>
            </p:cNvSpPr>
            <p:nvPr/>
          </p:nvSpPr>
          <p:spPr bwMode="auto">
            <a:xfrm>
              <a:off x="419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87" name="Text Box 38"/>
            <p:cNvSpPr txBox="1">
              <a:spLocks noChangeArrowheads="1"/>
            </p:cNvSpPr>
            <p:nvPr/>
          </p:nvSpPr>
          <p:spPr bwMode="auto">
            <a:xfrm>
              <a:off x="419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688" name="Text Box 39"/>
            <p:cNvSpPr txBox="1">
              <a:spLocks noChangeArrowheads="1"/>
            </p:cNvSpPr>
            <p:nvPr/>
          </p:nvSpPr>
          <p:spPr bwMode="auto">
            <a:xfrm>
              <a:off x="4192" y="3296"/>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350</a:t>
              </a:r>
              <a:endParaRPr kumimoji="0" lang="en-US" altLang="en-US" sz="2000">
                <a:latin typeface="Arial" charset="0"/>
              </a:endParaRPr>
            </a:p>
          </p:txBody>
        </p:sp>
        <p:sp>
          <p:nvSpPr>
            <p:cNvPr id="27689" name="Text Box 40"/>
            <p:cNvSpPr txBox="1">
              <a:spLocks noChangeArrowheads="1"/>
            </p:cNvSpPr>
            <p:nvPr/>
          </p:nvSpPr>
          <p:spPr bwMode="auto">
            <a:xfrm>
              <a:off x="4720" y="2954"/>
              <a:ext cx="896"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Surplus from excess supply</a:t>
              </a:r>
              <a:endParaRPr kumimoji="0" lang="en-US" altLang="en-US" sz="2000">
                <a:latin typeface="Arial" charset="0"/>
              </a:endParaRPr>
            </a:p>
          </p:txBody>
        </p:sp>
      </p:grpSp>
      <p:grpSp>
        <p:nvGrpSpPr>
          <p:cNvPr id="4" name="Group 41"/>
          <p:cNvGrpSpPr>
            <a:grpSpLocks/>
          </p:cNvGrpSpPr>
          <p:nvPr/>
        </p:nvGrpSpPr>
        <p:grpSpPr bwMode="auto">
          <a:xfrm>
            <a:off x="1403350" y="3838575"/>
            <a:ext cx="7505700" cy="1416050"/>
            <a:chOff x="884" y="2290"/>
            <a:chExt cx="4728" cy="892"/>
          </a:xfrm>
        </p:grpSpPr>
        <p:sp>
          <p:nvSpPr>
            <p:cNvPr id="27669" name="Text Box 42"/>
            <p:cNvSpPr txBox="1">
              <a:spLocks noChangeArrowheads="1"/>
            </p:cNvSpPr>
            <p:nvPr/>
          </p:nvSpPr>
          <p:spPr bwMode="auto">
            <a:xfrm>
              <a:off x="3067"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670" name="Text Box 43"/>
            <p:cNvSpPr txBox="1">
              <a:spLocks noChangeArrowheads="1"/>
            </p:cNvSpPr>
            <p:nvPr/>
          </p:nvSpPr>
          <p:spPr bwMode="auto">
            <a:xfrm>
              <a:off x="3621"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71" name="Text Box 44"/>
            <p:cNvSpPr txBox="1">
              <a:spLocks noChangeArrowheads="1"/>
            </p:cNvSpPr>
            <p:nvPr/>
          </p:nvSpPr>
          <p:spPr bwMode="auto">
            <a:xfrm>
              <a:off x="4190"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72" name="Text Box 45"/>
            <p:cNvSpPr txBox="1">
              <a:spLocks noChangeArrowheads="1"/>
            </p:cNvSpPr>
            <p:nvPr/>
          </p:nvSpPr>
          <p:spPr bwMode="auto">
            <a:xfrm>
              <a:off x="4752" y="2565"/>
              <a:ext cx="86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Equilibrium</a:t>
              </a:r>
              <a:endParaRPr kumimoji="0" lang="en-US" altLang="en-US" sz="2000">
                <a:latin typeface="Arial" charset="0"/>
              </a:endParaRPr>
            </a:p>
          </p:txBody>
        </p:sp>
        <p:sp>
          <p:nvSpPr>
            <p:cNvPr id="27673" name="Text Box 46"/>
            <p:cNvSpPr txBox="1">
              <a:spLocks noChangeArrowheads="1"/>
            </p:cNvSpPr>
            <p:nvPr/>
          </p:nvSpPr>
          <p:spPr bwMode="auto">
            <a:xfrm>
              <a:off x="1063" y="2320"/>
              <a:ext cx="710" cy="312"/>
            </a:xfrm>
            <a:prstGeom prst="rect">
              <a:avLst/>
            </a:prstGeom>
            <a:noFill/>
            <a:ln w="9525">
              <a:noFill/>
              <a:miter lim="800000"/>
              <a:headEnd/>
              <a:tailEnd/>
            </a:ln>
          </p:spPr>
          <p:txBody>
            <a:bodyPr>
              <a:spAutoFit/>
            </a:bodyPr>
            <a:lstStyle/>
            <a:p>
              <a:pPr algn="ctr">
                <a:lnSpc>
                  <a:spcPct val="110000"/>
                </a:lnSpc>
                <a:spcBef>
                  <a:spcPct val="50000"/>
                </a:spcBef>
                <a:buFontTx/>
                <a:buNone/>
              </a:pPr>
              <a:r>
                <a:rPr kumimoji="0" lang="en-US" altLang="en-US" sz="1200">
                  <a:latin typeface="Arial" charset="0"/>
                </a:rPr>
                <a:t>Equilibrium Price</a:t>
              </a:r>
              <a:endParaRPr kumimoji="0" lang="en-US" altLang="en-US" sz="2000">
                <a:latin typeface="Arial" charset="0"/>
              </a:endParaRPr>
            </a:p>
          </p:txBody>
        </p:sp>
        <p:sp>
          <p:nvSpPr>
            <p:cNvPr id="27674" name="Text Box 47"/>
            <p:cNvSpPr txBox="1">
              <a:spLocks noChangeArrowheads="1"/>
            </p:cNvSpPr>
            <p:nvPr/>
          </p:nvSpPr>
          <p:spPr bwMode="auto">
            <a:xfrm>
              <a:off x="1822" y="2290"/>
              <a:ext cx="20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a</a:t>
              </a:r>
              <a:endParaRPr kumimoji="0" lang="en-US" altLang="en-US" sz="2000">
                <a:latin typeface="Arial" charset="0"/>
              </a:endParaRPr>
            </a:p>
          </p:txBody>
        </p:sp>
        <p:sp>
          <p:nvSpPr>
            <p:cNvPr id="27675" name="Text Box 48"/>
            <p:cNvSpPr txBox="1">
              <a:spLocks noChangeArrowheads="1"/>
            </p:cNvSpPr>
            <p:nvPr/>
          </p:nvSpPr>
          <p:spPr bwMode="auto">
            <a:xfrm rot="-5400000">
              <a:off x="1558" y="2671"/>
              <a:ext cx="710" cy="312"/>
            </a:xfrm>
            <a:prstGeom prst="rect">
              <a:avLst/>
            </a:prstGeom>
            <a:noFill/>
            <a:ln w="9525">
              <a:noFill/>
              <a:miter lim="800000"/>
              <a:headEnd/>
              <a:tailEnd/>
            </a:ln>
          </p:spPr>
          <p:txBody>
            <a:bodyPr>
              <a:spAutoFit/>
            </a:bodyPr>
            <a:lstStyle/>
            <a:p>
              <a:pPr algn="ctr">
                <a:lnSpc>
                  <a:spcPct val="110000"/>
                </a:lnSpc>
                <a:spcBef>
                  <a:spcPct val="50000"/>
                </a:spcBef>
                <a:buFontTx/>
                <a:buNone/>
              </a:pPr>
              <a:r>
                <a:rPr kumimoji="0" lang="en-US" altLang="en-US" sz="1200">
                  <a:latin typeface="Arial" charset="0"/>
                </a:rPr>
                <a:t>Equilibrium Quantity</a:t>
              </a:r>
              <a:endParaRPr kumimoji="0" lang="en-US" altLang="en-US" sz="2000">
                <a:latin typeface="Arial" charset="0"/>
              </a:endParaRPr>
            </a:p>
          </p:txBody>
        </p:sp>
        <p:sp>
          <p:nvSpPr>
            <p:cNvPr id="27676" name="Line 49"/>
            <p:cNvSpPr>
              <a:spLocks noChangeShapeType="1"/>
            </p:cNvSpPr>
            <p:nvPr/>
          </p:nvSpPr>
          <p:spPr bwMode="auto">
            <a:xfrm>
              <a:off x="884" y="2484"/>
              <a:ext cx="980" cy="0"/>
            </a:xfrm>
            <a:prstGeom prst="line">
              <a:avLst/>
            </a:prstGeom>
            <a:noFill/>
            <a:ln w="19050">
              <a:solidFill>
                <a:schemeClr val="tx1"/>
              </a:solidFill>
              <a:prstDash val="dash"/>
              <a:miter lim="800000"/>
              <a:headEnd/>
              <a:tailEnd/>
            </a:ln>
          </p:spPr>
          <p:txBody>
            <a:bodyPr wrap="none" anchor="ctr"/>
            <a:lstStyle/>
            <a:p>
              <a:endParaRPr lang="en-US"/>
            </a:p>
          </p:txBody>
        </p:sp>
        <p:pic>
          <p:nvPicPr>
            <p:cNvPr id="27677" name="Picture 50"/>
            <p:cNvPicPr>
              <a:picLocks noChangeAspect="1" noChangeArrowheads="1"/>
            </p:cNvPicPr>
            <p:nvPr/>
          </p:nvPicPr>
          <p:blipFill>
            <a:blip r:embed="rId5" cstate="print"/>
            <a:srcRect/>
            <a:stretch>
              <a:fillRect/>
            </a:stretch>
          </p:blipFill>
          <p:spPr bwMode="auto">
            <a:xfrm>
              <a:off x="1562" y="2358"/>
              <a:ext cx="738" cy="438"/>
            </a:xfrm>
            <a:prstGeom prst="rect">
              <a:avLst/>
            </a:prstGeom>
            <a:noFill/>
            <a:ln w="9525">
              <a:noFill/>
              <a:miter lim="800000"/>
              <a:headEnd/>
              <a:tailEnd/>
            </a:ln>
          </p:spPr>
        </p:pic>
        <p:sp>
          <p:nvSpPr>
            <p:cNvPr id="27678" name="Line 51"/>
            <p:cNvSpPr>
              <a:spLocks noChangeShapeType="1"/>
            </p:cNvSpPr>
            <p:nvPr/>
          </p:nvSpPr>
          <p:spPr bwMode="auto">
            <a:xfrm flipV="1">
              <a:off x="1920" y="2536"/>
              <a:ext cx="4" cy="548"/>
            </a:xfrm>
            <a:prstGeom prst="line">
              <a:avLst/>
            </a:prstGeom>
            <a:noFill/>
            <a:ln w="19050">
              <a:solidFill>
                <a:schemeClr val="tx1"/>
              </a:solidFill>
              <a:prstDash val="dash"/>
              <a:miter lim="800000"/>
              <a:headEnd/>
              <a:tailEnd/>
            </a:ln>
          </p:spPr>
          <p:txBody>
            <a:bodyPr wrap="none" anchor="ctr"/>
            <a:lstStyle/>
            <a:p>
              <a:endParaRPr lang="en-US"/>
            </a:p>
          </p:txBody>
        </p:sp>
      </p:grpSp>
      <p:grpSp>
        <p:nvGrpSpPr>
          <p:cNvPr id="5" name="Group 52"/>
          <p:cNvGrpSpPr>
            <a:grpSpLocks/>
          </p:cNvGrpSpPr>
          <p:nvPr/>
        </p:nvGrpSpPr>
        <p:grpSpPr bwMode="auto">
          <a:xfrm>
            <a:off x="2032000" y="3632200"/>
            <a:ext cx="6883400" cy="1363663"/>
            <a:chOff x="1280" y="2160"/>
            <a:chExt cx="4336" cy="859"/>
          </a:xfrm>
        </p:grpSpPr>
        <p:sp>
          <p:nvSpPr>
            <p:cNvPr id="27663" name="Text Box 53"/>
            <p:cNvSpPr txBox="1">
              <a:spLocks noChangeArrowheads="1"/>
            </p:cNvSpPr>
            <p:nvPr/>
          </p:nvSpPr>
          <p:spPr bwMode="auto">
            <a:xfrm>
              <a:off x="3072"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664" name="Text Box 54"/>
            <p:cNvSpPr txBox="1">
              <a:spLocks noChangeArrowheads="1"/>
            </p:cNvSpPr>
            <p:nvPr/>
          </p:nvSpPr>
          <p:spPr bwMode="auto">
            <a:xfrm>
              <a:off x="3648"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65" name="Text Box 55"/>
            <p:cNvSpPr txBox="1">
              <a:spLocks noChangeArrowheads="1"/>
            </p:cNvSpPr>
            <p:nvPr/>
          </p:nvSpPr>
          <p:spPr bwMode="auto">
            <a:xfrm>
              <a:off x="4176"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666" name="Text Box 56"/>
            <p:cNvSpPr txBox="1">
              <a:spLocks noChangeArrowheads="1"/>
            </p:cNvSpPr>
            <p:nvPr/>
          </p:nvSpPr>
          <p:spPr bwMode="auto">
            <a:xfrm>
              <a:off x="4752" y="2160"/>
              <a:ext cx="864"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Shortage from excess demand</a:t>
              </a:r>
              <a:endParaRPr kumimoji="0" lang="en-US" altLang="en-US" sz="2000">
                <a:latin typeface="Arial" charset="0"/>
              </a:endParaRPr>
            </a:p>
          </p:txBody>
        </p:sp>
        <p:pic>
          <p:nvPicPr>
            <p:cNvPr id="27667" name="Picture 57"/>
            <p:cNvPicPr>
              <a:picLocks noChangeAspect="1" noChangeArrowheads="1"/>
            </p:cNvPicPr>
            <p:nvPr/>
          </p:nvPicPr>
          <p:blipFill>
            <a:blip r:embed="rId6" cstate="print"/>
            <a:srcRect/>
            <a:stretch>
              <a:fillRect/>
            </a:stretch>
          </p:blipFill>
          <p:spPr bwMode="auto">
            <a:xfrm>
              <a:off x="1280" y="2562"/>
              <a:ext cx="1296" cy="450"/>
            </a:xfrm>
            <a:prstGeom prst="rect">
              <a:avLst/>
            </a:prstGeom>
            <a:noFill/>
            <a:ln w="9525">
              <a:noFill/>
              <a:miter lim="800000"/>
              <a:headEnd/>
              <a:tailEnd/>
            </a:ln>
          </p:spPr>
        </p:pic>
        <p:pic>
          <p:nvPicPr>
            <p:cNvPr id="27668" name="Picture 58"/>
            <p:cNvPicPr>
              <a:picLocks noChangeAspect="1" noChangeArrowheads="1"/>
            </p:cNvPicPr>
            <p:nvPr/>
          </p:nvPicPr>
          <p:blipFill>
            <a:blip r:embed="rId7" cstate="print"/>
            <a:srcRect/>
            <a:stretch>
              <a:fillRect/>
            </a:stretch>
          </p:blipFill>
          <p:spPr bwMode="auto">
            <a:xfrm>
              <a:off x="2073" y="2565"/>
              <a:ext cx="518" cy="454"/>
            </a:xfrm>
            <a:prstGeom prst="rect">
              <a:avLst/>
            </a:prstGeom>
            <a:noFill/>
            <a:ln w="9525">
              <a:noFill/>
              <a:miter lim="800000"/>
              <a:headEnd/>
              <a:tailEnd/>
            </a:ln>
          </p:spPr>
        </p:pic>
      </p:grpSp>
      <p:sp>
        <p:nvSpPr>
          <p:cNvPr id="480315" name="Rectangle 59"/>
          <p:cNvSpPr>
            <a:spLocks noGrp="1" noChangeArrowheads="1"/>
          </p:cNvSpPr>
          <p:nvPr>
            <p:ph type="title"/>
          </p:nvPr>
        </p:nvSpPr>
        <p:spPr>
          <a:xfrm>
            <a:off x="190500" y="152400"/>
            <a:ext cx="7086600" cy="533400"/>
          </a:xfrm>
        </p:spPr>
        <p:txBody>
          <a:bodyPr/>
          <a:lstStyle/>
          <a:p>
            <a:pPr>
              <a:defRPr/>
            </a:pPr>
            <a:r>
              <a:rPr lang="en-US" altLang="en-US" dirty="0" smtClean="0"/>
              <a:t>Balancing the Market</a:t>
            </a:r>
          </a:p>
        </p:txBody>
      </p:sp>
      <p:pic>
        <p:nvPicPr>
          <p:cNvPr id="27656" name="Picture 60"/>
          <p:cNvPicPr>
            <a:picLocks noChangeAspect="1" noChangeArrowheads="1"/>
          </p:cNvPicPr>
          <p:nvPr/>
        </p:nvPicPr>
        <p:blipFill>
          <a:blip r:embed="rId8" cstate="print"/>
          <a:srcRect/>
          <a:stretch>
            <a:fillRect/>
          </a:stretch>
        </p:blipFill>
        <p:spPr bwMode="auto">
          <a:xfrm>
            <a:off x="2135188" y="6270625"/>
            <a:ext cx="438150" cy="412750"/>
          </a:xfrm>
          <a:prstGeom prst="rect">
            <a:avLst/>
          </a:prstGeom>
          <a:noFill/>
          <a:ln w="9525">
            <a:noFill/>
            <a:miter lim="800000"/>
            <a:headEnd/>
            <a:tailEnd/>
          </a:ln>
        </p:spPr>
      </p:pic>
      <p:pic>
        <p:nvPicPr>
          <p:cNvPr id="27657" name="Picture 61">
            <a:hlinkClick r:id="rId9" action="ppaction://hlinksldjump"/>
          </p:cNvPr>
          <p:cNvPicPr>
            <a:picLocks noChangeAspect="1" noChangeArrowheads="1"/>
          </p:cNvPicPr>
          <p:nvPr/>
        </p:nvPicPr>
        <p:blipFill>
          <a:blip r:embed="rId10" cstate="print"/>
          <a:srcRect/>
          <a:stretch>
            <a:fillRect/>
          </a:stretch>
        </p:blipFill>
        <p:spPr bwMode="auto">
          <a:xfrm>
            <a:off x="2732088" y="6270625"/>
            <a:ext cx="438150" cy="412750"/>
          </a:xfrm>
          <a:prstGeom prst="rect">
            <a:avLst/>
          </a:prstGeom>
          <a:noFill/>
          <a:ln w="9525">
            <a:noFill/>
            <a:miter lim="800000"/>
            <a:headEnd/>
            <a:tailEnd/>
          </a:ln>
        </p:spPr>
      </p:pic>
      <p:pic>
        <p:nvPicPr>
          <p:cNvPr id="27658" name="Picture 62">
            <a:hlinkClick r:id="rId11" action="ppaction://hlinksldjump"/>
          </p:cNvPr>
          <p:cNvPicPr>
            <a:picLocks noChangeAspect="1" noChangeArrowheads="1"/>
          </p:cNvPicPr>
          <p:nvPr/>
        </p:nvPicPr>
        <p:blipFill>
          <a:blip r:embed="rId12" cstate="print"/>
          <a:srcRect/>
          <a:stretch>
            <a:fillRect/>
          </a:stretch>
        </p:blipFill>
        <p:spPr bwMode="auto">
          <a:xfrm>
            <a:off x="3330575" y="6270625"/>
            <a:ext cx="438150" cy="412750"/>
          </a:xfrm>
          <a:prstGeom prst="rect">
            <a:avLst/>
          </a:prstGeom>
          <a:noFill/>
          <a:ln w="9525">
            <a:noFill/>
            <a:miter lim="800000"/>
            <a:headEnd/>
            <a:tailEnd/>
          </a:ln>
        </p:spPr>
      </p:pic>
      <p:pic>
        <p:nvPicPr>
          <p:cNvPr id="27659" name="Picture 63">
            <a:hlinkClick r:id="" action="ppaction://hlinkshowjump?jump=endshow"/>
          </p:cNvPr>
          <p:cNvPicPr>
            <a:picLocks noChangeAspect="1" noChangeArrowheads="1"/>
          </p:cNvPicPr>
          <p:nvPr/>
        </p:nvPicPr>
        <p:blipFill>
          <a:blip r:embed="rId13" cstate="print"/>
          <a:srcRect/>
          <a:stretch>
            <a:fillRect/>
          </a:stretch>
        </p:blipFill>
        <p:spPr bwMode="auto">
          <a:xfrm>
            <a:off x="5548313" y="6270625"/>
            <a:ext cx="430212" cy="417513"/>
          </a:xfrm>
          <a:prstGeom prst="rect">
            <a:avLst/>
          </a:prstGeom>
          <a:noFill/>
          <a:ln w="9525">
            <a:noFill/>
            <a:miter lim="800000"/>
            <a:headEnd/>
            <a:tailEnd/>
          </a:ln>
        </p:spPr>
      </p:pic>
      <p:pic>
        <p:nvPicPr>
          <p:cNvPr id="27660" name="Picture 64">
            <a:hlinkClick r:id="" action="ppaction://hlinkshowjump?jump=previousslide"/>
          </p:cNvPr>
          <p:cNvPicPr>
            <a:picLocks noChangeAspect="1" noChangeArrowheads="1"/>
          </p:cNvPicPr>
          <p:nvPr/>
        </p:nvPicPr>
        <p:blipFill>
          <a:blip r:embed="rId14" cstate="print"/>
          <a:srcRect/>
          <a:stretch>
            <a:fillRect/>
          </a:stretch>
        </p:blipFill>
        <p:spPr bwMode="auto">
          <a:xfrm>
            <a:off x="6221413" y="6153150"/>
            <a:ext cx="682625" cy="633413"/>
          </a:xfrm>
          <a:prstGeom prst="rect">
            <a:avLst/>
          </a:prstGeom>
          <a:noFill/>
          <a:ln w="9525">
            <a:noFill/>
            <a:miter lim="800000"/>
            <a:headEnd/>
            <a:tailEnd/>
          </a:ln>
        </p:spPr>
      </p:pic>
      <p:pic>
        <p:nvPicPr>
          <p:cNvPr id="27661" name="Picture 65">
            <a:hlinkClick r:id="" action="ppaction://hlinkshowjump?jump=nextslide"/>
          </p:cNvPr>
          <p:cNvPicPr>
            <a:picLocks noChangeAspect="1" noChangeArrowheads="1"/>
          </p:cNvPicPr>
          <p:nvPr/>
        </p:nvPicPr>
        <p:blipFill>
          <a:blip r:embed="rId15" cstate="print"/>
          <a:srcRect/>
          <a:stretch>
            <a:fillRect/>
          </a:stretch>
        </p:blipFill>
        <p:spPr bwMode="auto">
          <a:xfrm>
            <a:off x="6904038" y="6153150"/>
            <a:ext cx="682625" cy="633413"/>
          </a:xfrm>
          <a:prstGeom prst="rect">
            <a:avLst/>
          </a:prstGeom>
          <a:noFill/>
          <a:ln w="9525">
            <a:noFill/>
            <a:miter lim="800000"/>
            <a:headEnd/>
            <a:tailEnd/>
          </a:ln>
        </p:spPr>
      </p:pic>
      <p:sp>
        <p:nvSpPr>
          <p:cNvPr id="480322" name="Rectangle 66"/>
          <p:cNvSpPr>
            <a:spLocks noChangeArrowheads="1"/>
          </p:cNvSpPr>
          <p:nvPr/>
        </p:nvSpPr>
        <p:spPr bwMode="auto">
          <a:xfrm>
            <a:off x="0" y="6096000"/>
            <a:ext cx="9144000" cy="762000"/>
          </a:xfrm>
          <a:prstGeom prst="rect">
            <a:avLst/>
          </a:prstGeom>
          <a:solidFill>
            <a:srgbClr val="FF99CC"/>
          </a:solidFill>
          <a:ln w="9525">
            <a:solidFill>
              <a:schemeClr val="tx1"/>
            </a:solidFill>
            <a:miter lim="800000"/>
            <a:headEnd/>
            <a:tailEnd/>
          </a:ln>
          <a:effectLst/>
        </p:spPr>
        <p:txBody>
          <a:bodyPr wrap="none" anchor="ctr"/>
          <a:lstStyle/>
          <a:p>
            <a:pPr algn="ctr">
              <a:buFontTx/>
              <a:buNone/>
              <a:defRPr/>
            </a:pPr>
            <a:r>
              <a:rPr lang="en-US" sz="3000" b="1">
                <a:effectLst>
                  <a:outerShdw blurRad="38100" dist="38100" dir="2700000" algn="tl">
                    <a:srgbClr val="FFFFFF"/>
                  </a:outerShdw>
                </a:effectLst>
                <a:latin typeface="Arial" charset="0"/>
              </a:rPr>
              <a:t>Supply + Demand = Equilibrium</a:t>
            </a:r>
            <a:endParaRPr lang="en-US" sz="3000">
              <a:latin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0315"/>
                                        </p:tgtEl>
                                        <p:attrNameLst>
                                          <p:attrName>style.visibility</p:attrName>
                                        </p:attrNameLst>
                                      </p:cBhvr>
                                      <p:to>
                                        <p:strVal val="visible"/>
                                      </p:to>
                                    </p:set>
                                    <p:anim calcmode="lin" valueType="num">
                                      <p:cBhvr additive="base">
                                        <p:cTn id="7" dur="500" fill="hold"/>
                                        <p:tgtEl>
                                          <p:spTgt spid="480315"/>
                                        </p:tgtEl>
                                        <p:attrNameLst>
                                          <p:attrName>ppt_x</p:attrName>
                                        </p:attrNameLst>
                                      </p:cBhvr>
                                      <p:tavLst>
                                        <p:tav tm="0">
                                          <p:val>
                                            <p:strVal val="#ppt_x"/>
                                          </p:val>
                                        </p:tav>
                                        <p:tav tm="100000">
                                          <p:val>
                                            <p:strVal val="#ppt_x"/>
                                          </p:val>
                                        </p:tav>
                                      </p:tavLst>
                                    </p:anim>
                                    <p:anim calcmode="lin" valueType="num">
                                      <p:cBhvr additive="base">
                                        <p:cTn id="8" dur="500" fill="hold"/>
                                        <p:tgtEl>
                                          <p:spTgt spid="48031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80284">
                                            <p:txEl>
                                              <p:pRg st="0" end="0"/>
                                            </p:txEl>
                                          </p:spTgt>
                                        </p:tgtEl>
                                        <p:attrNameLst>
                                          <p:attrName>style.visibility</p:attrName>
                                        </p:attrNameLst>
                                      </p:cBhvr>
                                      <p:to>
                                        <p:strVal val="visible"/>
                                      </p:to>
                                    </p:set>
                                    <p:anim calcmode="lin" valueType="num">
                                      <p:cBhvr>
                                        <p:cTn id="13" dur="500" fill="hold"/>
                                        <p:tgtEl>
                                          <p:spTgt spid="480284">
                                            <p:txEl>
                                              <p:pRg st="0" end="0"/>
                                            </p:txEl>
                                          </p:spTgt>
                                        </p:tgtEl>
                                        <p:attrNameLst>
                                          <p:attrName>ppt_w</p:attrName>
                                        </p:attrNameLst>
                                      </p:cBhvr>
                                      <p:tavLst>
                                        <p:tav tm="0">
                                          <p:val>
                                            <p:strVal val="2/3*#ppt_w"/>
                                          </p:val>
                                        </p:tav>
                                        <p:tav tm="100000">
                                          <p:val>
                                            <p:strVal val="#ppt_w"/>
                                          </p:val>
                                        </p:tav>
                                      </p:tavLst>
                                    </p:anim>
                                    <p:anim calcmode="lin" valueType="num">
                                      <p:cBhvr>
                                        <p:cTn id="14" dur="500" fill="hold"/>
                                        <p:tgtEl>
                                          <p:spTgt spid="480284">
                                            <p:txEl>
                                              <p:pRg st="0" end="0"/>
                                            </p:txEl>
                                          </p:spTgt>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499"/>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284" grpId="0" build="p" bldLvl="2" autoUpdateAnimBg="0"/>
      <p:bldP spid="480315"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381000" y="723900"/>
            <a:ext cx="7086600" cy="533400"/>
          </a:xfrm>
        </p:spPr>
        <p:txBody>
          <a:bodyPr/>
          <a:lstStyle/>
          <a:p>
            <a:pPr marL="533400" indent="-533400"/>
            <a:r>
              <a:rPr lang="en-US" altLang="en-US" dirty="0" smtClean="0"/>
              <a:t>Changes in Both Demand and Supply</a:t>
            </a:r>
            <a:endParaRPr lang="en-US" altLang="en-US" dirty="0"/>
          </a:p>
        </p:txBody>
      </p:sp>
      <p:sp>
        <p:nvSpPr>
          <p:cNvPr id="482307" name="Rectangle 3"/>
          <p:cNvSpPr>
            <a:spLocks noGrp="1" noChangeArrowheads="1"/>
          </p:cNvSpPr>
          <p:nvPr>
            <p:ph type="body" idx="1"/>
          </p:nvPr>
        </p:nvSpPr>
        <p:spPr>
          <a:xfrm>
            <a:off x="381000" y="1905000"/>
            <a:ext cx="8534400" cy="4572000"/>
          </a:xfrm>
        </p:spPr>
        <p:txBody>
          <a:bodyPr/>
          <a:lstStyle/>
          <a:p>
            <a:pPr marL="1035050" lvl="1" indent="-457200"/>
            <a:r>
              <a:rPr lang="en-US" altLang="en-US" dirty="0" smtClean="0"/>
              <a:t>When </a:t>
            </a:r>
            <a:r>
              <a:rPr lang="en-US" altLang="en-US" dirty="0"/>
              <a:t>two events occur at the same time, work out how</a:t>
            </a:r>
          </a:p>
          <a:p>
            <a:pPr marL="1035050" lvl="1" indent="-457200"/>
            <a:r>
              <a:rPr lang="en-US" altLang="en-US" dirty="0"/>
              <a:t>each event influences the market:</a:t>
            </a:r>
          </a:p>
          <a:p>
            <a:pPr marL="1035050" lvl="1" indent="-457200">
              <a:buFontTx/>
              <a:buAutoNum type="arabicPeriod"/>
            </a:pPr>
            <a:r>
              <a:rPr lang="en-US" altLang="en-US" dirty="0">
                <a:latin typeface="Charcoal" charset="0"/>
              </a:rPr>
              <a:t>Does each event change demand or supply? </a:t>
            </a:r>
          </a:p>
          <a:p>
            <a:pPr marL="1035050" lvl="1" indent="-457200">
              <a:buFontTx/>
              <a:buAutoNum type="arabicPeriod"/>
            </a:pPr>
            <a:r>
              <a:rPr lang="en-US" altLang="en-US" dirty="0">
                <a:latin typeface="Charcoal" charset="0"/>
              </a:rPr>
              <a:t>Does either event increase or decrease demand or increase or decrease supply?</a:t>
            </a:r>
          </a:p>
          <a:p>
            <a:pPr marL="1035050" lvl="1" indent="-457200">
              <a:buFontTx/>
              <a:buAutoNum type="arabicPeriod"/>
            </a:pPr>
            <a:r>
              <a:rPr lang="en-US" altLang="en-US" dirty="0">
                <a:latin typeface="Charcoal" charset="0"/>
              </a:rPr>
              <a:t>What are the new </a:t>
            </a:r>
            <a:r>
              <a:rPr lang="en-US" altLang="en-US" i="1" dirty="0">
                <a:latin typeface="Charcoal" charset="0"/>
              </a:rPr>
              <a:t>equilibrium</a:t>
            </a:r>
            <a:r>
              <a:rPr lang="en-US" altLang="en-US" dirty="0">
                <a:latin typeface="Charcoal" charset="0"/>
              </a:rPr>
              <a:t> price and </a:t>
            </a:r>
            <a:r>
              <a:rPr lang="en-US" altLang="en-US" i="1" dirty="0">
                <a:latin typeface="Charcoal" charset="0"/>
              </a:rPr>
              <a:t>equilibrium </a:t>
            </a:r>
            <a:r>
              <a:rPr lang="en-US" altLang="en-US" dirty="0">
                <a:latin typeface="Charcoal" charset="0"/>
              </a:rPr>
              <a:t>quantity and how have they changed?</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2307">
                                            <p:txEl>
                                              <p:pRg st="0" end="0"/>
                                            </p:txEl>
                                          </p:spTgt>
                                        </p:tgtEl>
                                        <p:attrNameLst>
                                          <p:attrName>style.visibility</p:attrName>
                                        </p:attrNameLst>
                                      </p:cBhvr>
                                      <p:to>
                                        <p:strVal val="visible"/>
                                      </p:to>
                                    </p:set>
                                    <p:animEffect transition="in" filter="wipe(left)">
                                      <p:cBhvr>
                                        <p:cTn id="7" dur="500"/>
                                        <p:tgtEl>
                                          <p:spTgt spid="48230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82307">
                                            <p:txEl>
                                              <p:pRg st="1" end="1"/>
                                            </p:txEl>
                                          </p:spTgt>
                                        </p:tgtEl>
                                        <p:attrNameLst>
                                          <p:attrName>style.visibility</p:attrName>
                                        </p:attrNameLst>
                                      </p:cBhvr>
                                      <p:to>
                                        <p:strVal val="visible"/>
                                      </p:to>
                                    </p:set>
                                    <p:animEffect transition="in" filter="wipe(left)">
                                      <p:cBhvr>
                                        <p:cTn id="11" dur="500"/>
                                        <p:tgtEl>
                                          <p:spTgt spid="48230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82307">
                                            <p:txEl>
                                              <p:pRg st="2" end="2"/>
                                            </p:txEl>
                                          </p:spTgt>
                                        </p:tgtEl>
                                        <p:attrNameLst>
                                          <p:attrName>style.visibility</p:attrName>
                                        </p:attrNameLst>
                                      </p:cBhvr>
                                      <p:to>
                                        <p:strVal val="visible"/>
                                      </p:to>
                                    </p:set>
                                    <p:animEffect transition="in" filter="wipe(left)">
                                      <p:cBhvr>
                                        <p:cTn id="16" dur="500"/>
                                        <p:tgtEl>
                                          <p:spTgt spid="48230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82307">
                                            <p:txEl>
                                              <p:pRg st="3" end="3"/>
                                            </p:txEl>
                                          </p:spTgt>
                                        </p:tgtEl>
                                        <p:attrNameLst>
                                          <p:attrName>style.visibility</p:attrName>
                                        </p:attrNameLst>
                                      </p:cBhvr>
                                      <p:to>
                                        <p:strVal val="visible"/>
                                      </p:to>
                                    </p:set>
                                    <p:animEffect transition="in" filter="wipe(left)">
                                      <p:cBhvr>
                                        <p:cTn id="21" dur="500"/>
                                        <p:tgtEl>
                                          <p:spTgt spid="482307">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482307">
                                            <p:txEl>
                                              <p:pRg st="4" end="4"/>
                                            </p:txEl>
                                          </p:spTgt>
                                        </p:tgtEl>
                                        <p:attrNameLst>
                                          <p:attrName>style.visibility</p:attrName>
                                        </p:attrNameLst>
                                      </p:cBhvr>
                                      <p:to>
                                        <p:strVal val="visible"/>
                                      </p:to>
                                    </p:set>
                                    <p:animEffect transition="in" filter="wipe(left)">
                                      <p:cBhvr>
                                        <p:cTn id="26" dur="500"/>
                                        <p:tgtEl>
                                          <p:spTgt spid="4823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7" grpId="0" uiExpand="1" build="p" bldLvl="3"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p:txBody>
          <a:bodyPr/>
          <a:lstStyle/>
          <a:p>
            <a:r>
              <a:rPr lang="en-US" dirty="0" smtClean="0"/>
              <a:t>MARKET </a:t>
            </a:r>
            <a:r>
              <a:rPr lang="en-US" dirty="0"/>
              <a:t>EQUILIBRIUM</a:t>
            </a:r>
          </a:p>
        </p:txBody>
      </p:sp>
      <p:sp>
        <p:nvSpPr>
          <p:cNvPr id="464900" name="Rectangle 4"/>
          <p:cNvSpPr>
            <a:spLocks noChangeArrowheads="1"/>
          </p:cNvSpPr>
          <p:nvPr/>
        </p:nvSpPr>
        <p:spPr bwMode="auto">
          <a:xfrm>
            <a:off x="76200" y="2819400"/>
            <a:ext cx="4038600" cy="1828800"/>
          </a:xfrm>
          <a:prstGeom prst="rect">
            <a:avLst/>
          </a:prstGeom>
          <a:noFill/>
          <a:ln w="9525">
            <a:noFill/>
            <a:miter lim="800000"/>
            <a:headEnd/>
            <a:tailEnd/>
          </a:ln>
          <a:effectLst/>
        </p:spPr>
        <p:txBody>
          <a:bodyPr/>
          <a:lstStyle/>
          <a:p>
            <a:pPr marL="342900" indent="-342900"/>
            <a:r>
              <a:rPr lang="en-US" altLang="en-US"/>
              <a:t>An increase in demand</a:t>
            </a:r>
          </a:p>
          <a:p>
            <a:pPr marL="342900" indent="-342900"/>
            <a:r>
              <a:rPr lang="en-US" altLang="en-US"/>
              <a:t>shifts the demand curve</a:t>
            </a:r>
          </a:p>
          <a:p>
            <a:pPr marL="342900" indent="-342900"/>
            <a:r>
              <a:rPr lang="en-US" altLang="en-US"/>
              <a:t>rightward; an increase</a:t>
            </a:r>
          </a:p>
          <a:p>
            <a:pPr marL="342900" indent="-342900"/>
            <a:r>
              <a:rPr lang="en-US" altLang="en-US"/>
              <a:t>in supply shifts the supply</a:t>
            </a:r>
          </a:p>
          <a:p>
            <a:pPr marL="342900" indent="-342900"/>
            <a:r>
              <a:rPr lang="en-US" altLang="en-US"/>
              <a:t>curve rightward.</a:t>
            </a:r>
            <a:endParaRPr lang="en-US" sz="2800" b="1">
              <a:solidFill>
                <a:srgbClr val="00468F"/>
              </a:solidFill>
            </a:endParaRPr>
          </a:p>
        </p:txBody>
      </p:sp>
      <p:sp>
        <p:nvSpPr>
          <p:cNvPr id="464901" name="Rectangle 5"/>
          <p:cNvSpPr>
            <a:spLocks noChangeArrowheads="1"/>
          </p:cNvSpPr>
          <p:nvPr/>
        </p:nvSpPr>
        <p:spPr bwMode="auto">
          <a:xfrm>
            <a:off x="76200" y="4876800"/>
            <a:ext cx="4419600" cy="762000"/>
          </a:xfrm>
          <a:prstGeom prst="rect">
            <a:avLst/>
          </a:prstGeom>
          <a:noFill/>
          <a:ln w="9525">
            <a:noFill/>
            <a:miter lim="800000"/>
            <a:headEnd/>
            <a:tailEnd/>
          </a:ln>
          <a:effectLst/>
        </p:spPr>
        <p:txBody>
          <a:bodyPr/>
          <a:lstStyle/>
          <a:p>
            <a:pPr marL="342900" indent="-342900"/>
            <a:r>
              <a:rPr lang="en-US" altLang="en-US" b="1"/>
              <a:t>1.</a:t>
            </a:r>
            <a:r>
              <a:rPr lang="en-US" altLang="en-US"/>
              <a:t> Equilibrium quantity increases.</a:t>
            </a:r>
            <a:endParaRPr lang="en-US" sz="2800" b="1">
              <a:solidFill>
                <a:srgbClr val="00468F"/>
              </a:solidFill>
            </a:endParaRPr>
          </a:p>
        </p:txBody>
      </p:sp>
      <p:sp>
        <p:nvSpPr>
          <p:cNvPr id="464902" name="Rectangle 6"/>
          <p:cNvSpPr>
            <a:spLocks noChangeArrowheads="1"/>
          </p:cNvSpPr>
          <p:nvPr/>
        </p:nvSpPr>
        <p:spPr bwMode="auto">
          <a:xfrm>
            <a:off x="76200" y="5638800"/>
            <a:ext cx="4038600" cy="762000"/>
          </a:xfrm>
          <a:prstGeom prst="rect">
            <a:avLst/>
          </a:prstGeom>
          <a:noFill/>
          <a:ln w="9525">
            <a:noFill/>
            <a:miter lim="800000"/>
            <a:headEnd/>
            <a:tailEnd/>
          </a:ln>
          <a:effectLst/>
        </p:spPr>
        <p:txBody>
          <a:bodyPr/>
          <a:lstStyle/>
          <a:p>
            <a:pPr marL="342900" indent="-342900"/>
            <a:r>
              <a:rPr lang="en-US" altLang="en-US" b="1"/>
              <a:t>2.</a:t>
            </a:r>
            <a:r>
              <a:rPr lang="en-US" altLang="en-US"/>
              <a:t> Equilibrium price might rise or fall.</a:t>
            </a:r>
            <a:endParaRPr lang="en-US" sz="2800" b="1">
              <a:solidFill>
                <a:srgbClr val="00468F"/>
              </a:solidFill>
            </a:endParaRPr>
          </a:p>
        </p:txBody>
      </p:sp>
      <p:pic>
        <p:nvPicPr>
          <p:cNvPr id="464903" name="Picture 7" descr="0413aa"/>
          <p:cNvPicPr>
            <a:picLocks noChangeAspect="1" noChangeArrowheads="1"/>
          </p:cNvPicPr>
          <p:nvPr/>
        </p:nvPicPr>
        <p:blipFill>
          <a:blip r:embed="rId3" cstate="print"/>
          <a:srcRect/>
          <a:stretch>
            <a:fillRect/>
          </a:stretch>
        </p:blipFill>
        <p:spPr bwMode="auto">
          <a:xfrm>
            <a:off x="4303713" y="1757363"/>
            <a:ext cx="4306887" cy="4643437"/>
          </a:xfrm>
          <a:prstGeom prst="rect">
            <a:avLst/>
          </a:prstGeom>
          <a:noFill/>
        </p:spPr>
      </p:pic>
      <p:pic>
        <p:nvPicPr>
          <p:cNvPr id="464904" name="Picture 8" descr="0413ab"/>
          <p:cNvPicPr>
            <a:picLocks noChangeAspect="1" noChangeArrowheads="1"/>
          </p:cNvPicPr>
          <p:nvPr/>
        </p:nvPicPr>
        <p:blipFill>
          <a:blip r:embed="rId4" cstate="print"/>
          <a:srcRect/>
          <a:stretch>
            <a:fillRect/>
          </a:stretch>
        </p:blipFill>
        <p:spPr bwMode="auto">
          <a:xfrm>
            <a:off x="4303713" y="1757363"/>
            <a:ext cx="4306887" cy="4643437"/>
          </a:xfrm>
          <a:prstGeom prst="rect">
            <a:avLst/>
          </a:prstGeom>
          <a:noFill/>
        </p:spPr>
      </p:pic>
      <p:pic>
        <p:nvPicPr>
          <p:cNvPr id="464905" name="Picture 9" descr="0413ac"/>
          <p:cNvPicPr>
            <a:picLocks noChangeAspect="1" noChangeArrowheads="1"/>
          </p:cNvPicPr>
          <p:nvPr/>
        </p:nvPicPr>
        <p:blipFill>
          <a:blip r:embed="rId5" cstate="print"/>
          <a:srcRect/>
          <a:stretch>
            <a:fillRect/>
          </a:stretch>
        </p:blipFill>
        <p:spPr bwMode="auto">
          <a:xfrm>
            <a:off x="4303713" y="1757363"/>
            <a:ext cx="4306887" cy="4643437"/>
          </a:xfrm>
          <a:prstGeom prst="rect">
            <a:avLst/>
          </a:prstGeom>
          <a:noFill/>
        </p:spPr>
      </p:pic>
      <p:pic>
        <p:nvPicPr>
          <p:cNvPr id="464906" name="Picture 10" descr="0413ad"/>
          <p:cNvPicPr>
            <a:picLocks noChangeAspect="1" noChangeArrowheads="1"/>
          </p:cNvPicPr>
          <p:nvPr/>
        </p:nvPicPr>
        <p:blipFill>
          <a:blip r:embed="rId6" cstate="print"/>
          <a:srcRect/>
          <a:stretch>
            <a:fillRect/>
          </a:stretch>
        </p:blipFill>
        <p:spPr bwMode="auto">
          <a:xfrm>
            <a:off x="4303713" y="1757363"/>
            <a:ext cx="4306887" cy="4643437"/>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64900"/>
                                        </p:tgtEl>
                                        <p:attrNameLst>
                                          <p:attrName>style.visibility</p:attrName>
                                        </p:attrNameLst>
                                      </p:cBhvr>
                                      <p:to>
                                        <p:strVal val="visible"/>
                                      </p:to>
                                    </p:set>
                                    <p:animEffect transition="in" filter="wipe(left)">
                                      <p:cBhvr>
                                        <p:cTn id="7" dur="500"/>
                                        <p:tgtEl>
                                          <p:spTgt spid="46490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4904"/>
                                        </p:tgtEl>
                                        <p:attrNameLst>
                                          <p:attrName>style.visibility</p:attrName>
                                        </p:attrNameLst>
                                      </p:cBhvr>
                                      <p:to>
                                        <p:strVal val="visible"/>
                                      </p:to>
                                    </p:set>
                                    <p:animEffect transition="in" filter="wipe(left)">
                                      <p:cBhvr>
                                        <p:cTn id="11" dur="500"/>
                                        <p:tgtEl>
                                          <p:spTgt spid="46490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64901"/>
                                        </p:tgtEl>
                                        <p:attrNameLst>
                                          <p:attrName>style.visibility</p:attrName>
                                        </p:attrNameLst>
                                      </p:cBhvr>
                                      <p:to>
                                        <p:strVal val="visible"/>
                                      </p:to>
                                    </p:set>
                                    <p:animEffect transition="in" filter="wipe(left)">
                                      <p:cBhvr>
                                        <p:cTn id="16" dur="500"/>
                                        <p:tgtEl>
                                          <p:spTgt spid="464901"/>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464905"/>
                                        </p:tgtEl>
                                        <p:attrNameLst>
                                          <p:attrName>style.visibility</p:attrName>
                                        </p:attrNameLst>
                                      </p:cBhvr>
                                      <p:to>
                                        <p:strVal val="visible"/>
                                      </p:to>
                                    </p:set>
                                    <p:animEffect transition="in" filter="wipe(left)">
                                      <p:cBhvr>
                                        <p:cTn id="20" dur="500"/>
                                        <p:tgtEl>
                                          <p:spTgt spid="46490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64902"/>
                                        </p:tgtEl>
                                        <p:attrNameLst>
                                          <p:attrName>style.visibility</p:attrName>
                                        </p:attrNameLst>
                                      </p:cBhvr>
                                      <p:to>
                                        <p:strVal val="visible"/>
                                      </p:to>
                                    </p:set>
                                    <p:animEffect transition="in" filter="wipe(left)">
                                      <p:cBhvr>
                                        <p:cTn id="25" dur="500"/>
                                        <p:tgtEl>
                                          <p:spTgt spid="464902"/>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464906"/>
                                        </p:tgtEl>
                                        <p:attrNameLst>
                                          <p:attrName>style.visibility</p:attrName>
                                        </p:attrNameLst>
                                      </p:cBhvr>
                                      <p:to>
                                        <p:strVal val="visible"/>
                                      </p:to>
                                    </p:set>
                                    <p:animEffect transition="in" filter="fade">
                                      <p:cBhvr>
                                        <p:cTn id="29" dur="1000"/>
                                        <p:tgtEl>
                                          <p:spTgt spid="4649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900" grpId="0" autoUpdateAnimBg="0"/>
      <p:bldP spid="464901" grpId="0" autoUpdateAnimBg="0"/>
      <p:bldP spid="464902"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5922" name="Picture 2" descr="0413aa"/>
          <p:cNvPicPr>
            <a:picLocks noChangeAspect="1" noChangeArrowheads="1"/>
          </p:cNvPicPr>
          <p:nvPr/>
        </p:nvPicPr>
        <p:blipFill>
          <a:blip r:embed="rId3" cstate="print"/>
          <a:srcRect/>
          <a:stretch>
            <a:fillRect/>
          </a:stretch>
        </p:blipFill>
        <p:spPr bwMode="auto">
          <a:xfrm>
            <a:off x="1890713" y="538163"/>
            <a:ext cx="5362575" cy="5781675"/>
          </a:xfrm>
          <a:prstGeom prst="rect">
            <a:avLst/>
          </a:prstGeom>
          <a:noFill/>
        </p:spPr>
      </p:pic>
      <p:pic>
        <p:nvPicPr>
          <p:cNvPr id="465923" name="Picture 3" descr="0413ab"/>
          <p:cNvPicPr>
            <a:picLocks noChangeAspect="1" noChangeArrowheads="1"/>
          </p:cNvPicPr>
          <p:nvPr/>
        </p:nvPicPr>
        <p:blipFill>
          <a:blip r:embed="rId4" cstate="print"/>
          <a:srcRect/>
          <a:stretch>
            <a:fillRect/>
          </a:stretch>
        </p:blipFill>
        <p:spPr bwMode="auto">
          <a:xfrm>
            <a:off x="1890713" y="538163"/>
            <a:ext cx="5362575" cy="5781675"/>
          </a:xfrm>
          <a:prstGeom prst="rect">
            <a:avLst/>
          </a:prstGeom>
          <a:noFill/>
        </p:spPr>
      </p:pic>
      <p:pic>
        <p:nvPicPr>
          <p:cNvPr id="465924" name="Picture 4" descr="0413ac"/>
          <p:cNvPicPr>
            <a:picLocks noChangeAspect="1" noChangeArrowheads="1"/>
          </p:cNvPicPr>
          <p:nvPr/>
        </p:nvPicPr>
        <p:blipFill>
          <a:blip r:embed="rId5" cstate="print"/>
          <a:srcRect/>
          <a:stretch>
            <a:fillRect/>
          </a:stretch>
        </p:blipFill>
        <p:spPr bwMode="auto">
          <a:xfrm>
            <a:off x="1890713" y="538163"/>
            <a:ext cx="5362575" cy="5781675"/>
          </a:xfrm>
          <a:prstGeom prst="rect">
            <a:avLst/>
          </a:prstGeom>
          <a:noFill/>
        </p:spPr>
      </p:pic>
      <p:pic>
        <p:nvPicPr>
          <p:cNvPr id="465925" name="Picture 5" descr="0413ad"/>
          <p:cNvPicPr>
            <a:picLocks noChangeAspect="1" noChangeArrowheads="1"/>
          </p:cNvPicPr>
          <p:nvPr/>
        </p:nvPicPr>
        <p:blipFill>
          <a:blip r:embed="rId6" cstate="print"/>
          <a:srcRect/>
          <a:stretch>
            <a:fillRect/>
          </a:stretch>
        </p:blipFill>
        <p:spPr bwMode="auto">
          <a:xfrm>
            <a:off x="1890713" y="538163"/>
            <a:ext cx="5362575" cy="5781675"/>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65923"/>
                                        </p:tgtEl>
                                        <p:attrNameLst>
                                          <p:attrName>style.visibility</p:attrName>
                                        </p:attrNameLst>
                                      </p:cBhvr>
                                      <p:to>
                                        <p:strVal val="visible"/>
                                      </p:to>
                                    </p:set>
                                    <p:animEffect transition="in" filter="wipe(left)">
                                      <p:cBhvr>
                                        <p:cTn id="7" dur="500"/>
                                        <p:tgtEl>
                                          <p:spTgt spid="46592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65924"/>
                                        </p:tgtEl>
                                        <p:attrNameLst>
                                          <p:attrName>style.visibility</p:attrName>
                                        </p:attrNameLst>
                                      </p:cBhvr>
                                      <p:to>
                                        <p:strVal val="visible"/>
                                      </p:to>
                                    </p:set>
                                    <p:animEffect transition="in" filter="wipe(left)">
                                      <p:cBhvr>
                                        <p:cTn id="12" dur="500"/>
                                        <p:tgtEl>
                                          <p:spTgt spid="4659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5925"/>
                                        </p:tgtEl>
                                        <p:attrNameLst>
                                          <p:attrName>style.visibility</p:attrName>
                                        </p:attrNameLst>
                                      </p:cBhvr>
                                      <p:to>
                                        <p:strVal val="visible"/>
                                      </p:to>
                                    </p:set>
                                    <p:animEffect transition="in" filter="fade">
                                      <p:cBhvr>
                                        <p:cTn id="17" dur="1000"/>
                                        <p:tgtEl>
                                          <p:spTgt spid="465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2860" name="Picture 12" descr="fig0402b"/>
          <p:cNvPicPr>
            <a:picLocks noChangeAspect="1" noChangeArrowheads="1"/>
          </p:cNvPicPr>
          <p:nvPr/>
        </p:nvPicPr>
        <p:blipFill>
          <a:blip r:embed="rId3" cstate="print"/>
          <a:srcRect/>
          <a:stretch>
            <a:fillRect/>
          </a:stretch>
        </p:blipFill>
        <p:spPr bwMode="auto">
          <a:xfrm>
            <a:off x="1068388" y="1828800"/>
            <a:ext cx="7313612" cy="4592638"/>
          </a:xfrm>
          <a:prstGeom prst="rect">
            <a:avLst/>
          </a:prstGeom>
          <a:noFill/>
        </p:spPr>
      </p:pic>
      <p:pic>
        <p:nvPicPr>
          <p:cNvPr id="462861" name="Picture 13" descr="fig0402c"/>
          <p:cNvPicPr>
            <a:picLocks noChangeAspect="1" noChangeArrowheads="1"/>
          </p:cNvPicPr>
          <p:nvPr/>
        </p:nvPicPr>
        <p:blipFill>
          <a:blip r:embed="rId4" cstate="print"/>
          <a:srcRect/>
          <a:stretch>
            <a:fillRect/>
          </a:stretch>
        </p:blipFill>
        <p:spPr bwMode="auto">
          <a:xfrm>
            <a:off x="1068388" y="1828800"/>
            <a:ext cx="7313612" cy="4592638"/>
          </a:xfrm>
          <a:prstGeom prst="rect">
            <a:avLst/>
          </a:prstGeom>
          <a:noFill/>
        </p:spPr>
      </p:pic>
      <p:pic>
        <p:nvPicPr>
          <p:cNvPr id="462862" name="Picture 14" descr="fig0402d"/>
          <p:cNvPicPr>
            <a:picLocks noChangeAspect="1" noChangeArrowheads="1"/>
          </p:cNvPicPr>
          <p:nvPr/>
        </p:nvPicPr>
        <p:blipFill>
          <a:blip r:embed="rId5" cstate="print"/>
          <a:srcRect/>
          <a:stretch>
            <a:fillRect/>
          </a:stretch>
        </p:blipFill>
        <p:spPr bwMode="auto">
          <a:xfrm>
            <a:off x="1068388" y="1828800"/>
            <a:ext cx="7313612" cy="4592638"/>
          </a:xfrm>
          <a:prstGeom prst="rect">
            <a:avLst/>
          </a:prstGeom>
          <a:noFill/>
        </p:spPr>
      </p:pic>
      <p:pic>
        <p:nvPicPr>
          <p:cNvPr id="462863" name="Picture 15" descr="fig0402e"/>
          <p:cNvPicPr>
            <a:picLocks noChangeAspect="1" noChangeArrowheads="1"/>
          </p:cNvPicPr>
          <p:nvPr/>
        </p:nvPicPr>
        <p:blipFill>
          <a:blip r:embed="rId6" cstate="print"/>
          <a:srcRect/>
          <a:stretch>
            <a:fillRect/>
          </a:stretch>
        </p:blipFill>
        <p:spPr bwMode="auto">
          <a:xfrm>
            <a:off x="1068388" y="1828800"/>
            <a:ext cx="7313612" cy="4592638"/>
          </a:xfrm>
          <a:prstGeom prst="rect">
            <a:avLst/>
          </a:prstGeom>
          <a:noFill/>
        </p:spPr>
      </p:pic>
      <p:pic>
        <p:nvPicPr>
          <p:cNvPr id="462864" name="Picture 16" descr="fig0402f"/>
          <p:cNvPicPr>
            <a:picLocks noChangeAspect="1" noChangeArrowheads="1"/>
          </p:cNvPicPr>
          <p:nvPr/>
        </p:nvPicPr>
        <p:blipFill>
          <a:blip r:embed="rId7" cstate="print"/>
          <a:srcRect/>
          <a:stretch>
            <a:fillRect/>
          </a:stretch>
        </p:blipFill>
        <p:spPr bwMode="auto">
          <a:xfrm>
            <a:off x="1068388" y="1828800"/>
            <a:ext cx="7313612" cy="4592638"/>
          </a:xfrm>
          <a:prstGeom prst="rect">
            <a:avLst/>
          </a:prstGeom>
          <a:noFill/>
        </p:spPr>
      </p:pic>
      <p:pic>
        <p:nvPicPr>
          <p:cNvPr id="462865" name="Picture 17" descr="fig0402g"/>
          <p:cNvPicPr>
            <a:picLocks noChangeAspect="1" noChangeArrowheads="1"/>
          </p:cNvPicPr>
          <p:nvPr/>
        </p:nvPicPr>
        <p:blipFill>
          <a:blip r:embed="rId8" cstate="print"/>
          <a:srcRect/>
          <a:stretch>
            <a:fillRect/>
          </a:stretch>
        </p:blipFill>
        <p:spPr bwMode="auto">
          <a:xfrm>
            <a:off x="1068388" y="1828800"/>
            <a:ext cx="7313612" cy="4592638"/>
          </a:xfrm>
          <a:prstGeom prst="rect">
            <a:avLst/>
          </a:prstGeom>
          <a:noFill/>
        </p:spPr>
      </p:pic>
      <p:pic>
        <p:nvPicPr>
          <p:cNvPr id="462866" name="Picture 18" descr="fig0402h"/>
          <p:cNvPicPr>
            <a:picLocks noChangeAspect="1" noChangeArrowheads="1"/>
          </p:cNvPicPr>
          <p:nvPr/>
        </p:nvPicPr>
        <p:blipFill>
          <a:blip r:embed="rId9" cstate="print"/>
          <a:srcRect/>
          <a:stretch>
            <a:fillRect/>
          </a:stretch>
        </p:blipFill>
        <p:spPr bwMode="auto">
          <a:xfrm>
            <a:off x="1068388" y="1828800"/>
            <a:ext cx="7313612" cy="4592638"/>
          </a:xfrm>
          <a:prstGeom prst="rect">
            <a:avLst/>
          </a:prstGeom>
          <a:noFill/>
        </p:spPr>
      </p:pic>
      <p:pic>
        <p:nvPicPr>
          <p:cNvPr id="462867" name="Picture 19" descr="fig0402i"/>
          <p:cNvPicPr>
            <a:picLocks noChangeAspect="1" noChangeArrowheads="1"/>
          </p:cNvPicPr>
          <p:nvPr/>
        </p:nvPicPr>
        <p:blipFill>
          <a:blip r:embed="rId10" cstate="print"/>
          <a:srcRect/>
          <a:stretch>
            <a:fillRect/>
          </a:stretch>
        </p:blipFill>
        <p:spPr bwMode="auto">
          <a:xfrm>
            <a:off x="1066800" y="1828800"/>
            <a:ext cx="7315200" cy="4592638"/>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62861"/>
                                        </p:tgtEl>
                                        <p:attrNameLst>
                                          <p:attrName>style.visibility</p:attrName>
                                        </p:attrNameLst>
                                      </p:cBhvr>
                                      <p:to>
                                        <p:strVal val="visible"/>
                                      </p:to>
                                    </p:set>
                                    <p:animEffect transition="in" filter="wipe(left)">
                                      <p:cBhvr>
                                        <p:cTn id="7" dur="1000"/>
                                        <p:tgtEl>
                                          <p:spTgt spid="46286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62862"/>
                                        </p:tgtEl>
                                        <p:attrNameLst>
                                          <p:attrName>style.visibility</p:attrName>
                                        </p:attrNameLst>
                                      </p:cBhvr>
                                      <p:to>
                                        <p:strVal val="visible"/>
                                      </p:to>
                                    </p:set>
                                    <p:animEffect transition="in" filter="wipe(left)">
                                      <p:cBhvr>
                                        <p:cTn id="12" dur="1000"/>
                                        <p:tgtEl>
                                          <p:spTgt spid="46286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62863"/>
                                        </p:tgtEl>
                                        <p:attrNameLst>
                                          <p:attrName>style.visibility</p:attrName>
                                        </p:attrNameLst>
                                      </p:cBhvr>
                                      <p:to>
                                        <p:strVal val="visible"/>
                                      </p:to>
                                    </p:set>
                                    <p:animEffect transition="in" filter="wipe(left)">
                                      <p:cBhvr>
                                        <p:cTn id="17" dur="1000"/>
                                        <p:tgtEl>
                                          <p:spTgt spid="46286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62864"/>
                                        </p:tgtEl>
                                        <p:attrNameLst>
                                          <p:attrName>style.visibility</p:attrName>
                                        </p:attrNameLst>
                                      </p:cBhvr>
                                      <p:to>
                                        <p:strVal val="visible"/>
                                      </p:to>
                                    </p:set>
                                    <p:animEffect transition="in" filter="wipe(up)">
                                      <p:cBhvr>
                                        <p:cTn id="22" dur="3000"/>
                                        <p:tgtEl>
                                          <p:spTgt spid="46286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62865"/>
                                        </p:tgtEl>
                                        <p:attrNameLst>
                                          <p:attrName>style.visibility</p:attrName>
                                        </p:attrNameLst>
                                      </p:cBhvr>
                                      <p:to>
                                        <p:strVal val="visible"/>
                                      </p:to>
                                    </p:set>
                                    <p:animEffect transition="in" filter="wipe(left)">
                                      <p:cBhvr>
                                        <p:cTn id="27" dur="1000"/>
                                        <p:tgtEl>
                                          <p:spTgt spid="46286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62866"/>
                                        </p:tgtEl>
                                        <p:attrNameLst>
                                          <p:attrName>style.visibility</p:attrName>
                                        </p:attrNameLst>
                                      </p:cBhvr>
                                      <p:to>
                                        <p:strVal val="visible"/>
                                      </p:to>
                                    </p:set>
                                    <p:animEffect transition="in" filter="wipe(left)">
                                      <p:cBhvr>
                                        <p:cTn id="32" dur="1000"/>
                                        <p:tgtEl>
                                          <p:spTgt spid="46286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62867"/>
                                        </p:tgtEl>
                                        <p:attrNameLst>
                                          <p:attrName>style.visibility</p:attrName>
                                        </p:attrNameLst>
                                      </p:cBhvr>
                                      <p:to>
                                        <p:strVal val="visible"/>
                                      </p:to>
                                    </p:set>
                                    <p:animEffect transition="in" filter="wipe(left)">
                                      <p:cBhvr>
                                        <p:cTn id="37" dur="1000"/>
                                        <p:tgtEl>
                                          <p:spTgt spid="462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2674" name="Rectangle 1026"/>
          <p:cNvSpPr>
            <a:spLocks noGrp="1" noChangeArrowheads="1"/>
          </p:cNvSpPr>
          <p:nvPr>
            <p:ph type="title"/>
          </p:nvPr>
        </p:nvSpPr>
        <p:spPr/>
        <p:txBody>
          <a:bodyPr/>
          <a:lstStyle/>
          <a:p>
            <a:r>
              <a:rPr lang="en-US" altLang="en-US" sz="2800" dirty="0" smtClean="0"/>
              <a:t>Increase in Both Demand and Supply</a:t>
            </a:r>
            <a:endParaRPr lang="en-US" dirty="0"/>
          </a:p>
        </p:txBody>
      </p:sp>
      <p:sp>
        <p:nvSpPr>
          <p:cNvPr id="412675" name="Rectangle 1027"/>
          <p:cNvSpPr>
            <a:spLocks noGrp="1" noChangeArrowheads="1"/>
          </p:cNvSpPr>
          <p:nvPr>
            <p:ph type="body" idx="1"/>
          </p:nvPr>
        </p:nvSpPr>
        <p:spPr>
          <a:xfrm>
            <a:off x="381000" y="1905000"/>
            <a:ext cx="8001000" cy="3797300"/>
          </a:xfrm>
        </p:spPr>
        <p:txBody>
          <a:bodyPr/>
          <a:lstStyle/>
          <a:p>
            <a:pPr lvl="2">
              <a:spcBef>
                <a:spcPct val="50000"/>
              </a:spcBef>
            </a:pPr>
            <a:r>
              <a:rPr lang="en-US" altLang="en-US" dirty="0" smtClean="0"/>
              <a:t>Increases </a:t>
            </a:r>
            <a:r>
              <a:rPr lang="en-US" altLang="en-US" dirty="0"/>
              <a:t>the equilibrium quantity. </a:t>
            </a:r>
          </a:p>
          <a:p>
            <a:pPr lvl="2">
              <a:spcBef>
                <a:spcPct val="50000"/>
              </a:spcBef>
            </a:pPr>
            <a:r>
              <a:rPr lang="en-US" altLang="en-US" dirty="0"/>
              <a:t>The change in the equilibrium price is ambiguous because the:</a:t>
            </a:r>
          </a:p>
          <a:p>
            <a:pPr lvl="3">
              <a:spcBef>
                <a:spcPct val="50000"/>
              </a:spcBef>
              <a:buFontTx/>
              <a:buNone/>
            </a:pPr>
            <a:r>
              <a:rPr lang="en-US" altLang="en-US" sz="2400" dirty="0"/>
              <a:t>Increase in demand </a:t>
            </a:r>
            <a:r>
              <a:rPr lang="en-US" altLang="en-US" sz="2400" i="1" dirty="0"/>
              <a:t>raises</a:t>
            </a:r>
            <a:r>
              <a:rPr lang="en-US" altLang="en-US" sz="2400" dirty="0"/>
              <a:t> the price.</a:t>
            </a:r>
          </a:p>
          <a:p>
            <a:pPr lvl="3">
              <a:spcBef>
                <a:spcPct val="50000"/>
              </a:spcBef>
              <a:buFontTx/>
              <a:buNone/>
            </a:pPr>
            <a:r>
              <a:rPr lang="en-US" altLang="en-US" sz="2400" dirty="0"/>
              <a:t>Increase in supply </a:t>
            </a:r>
            <a:r>
              <a:rPr lang="en-US" altLang="en-US" sz="2400" i="1" dirty="0"/>
              <a:t>lowers</a:t>
            </a:r>
            <a:r>
              <a:rPr lang="en-US" altLang="en-US" sz="2400" dirty="0"/>
              <a:t> the price.</a:t>
            </a:r>
          </a:p>
          <a:p>
            <a:pPr lvl="1"/>
            <a:endParaRPr lang="en-US" altLang="en-US" dirty="0"/>
          </a:p>
          <a:p>
            <a:pPr lvl="1"/>
            <a:endParaRPr lang="en-US" altLang="en-US" dirty="0"/>
          </a:p>
          <a:p>
            <a:endParaRPr lang="en-U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2675">
                                            <p:txEl>
                                              <p:pRg st="0" end="0"/>
                                            </p:txEl>
                                          </p:spTgt>
                                        </p:tgtEl>
                                        <p:attrNameLst>
                                          <p:attrName>style.visibility</p:attrName>
                                        </p:attrNameLst>
                                      </p:cBhvr>
                                      <p:to>
                                        <p:strVal val="visible"/>
                                      </p:to>
                                    </p:set>
                                    <p:animEffect transition="in" filter="wipe(left)">
                                      <p:cBhvr>
                                        <p:cTn id="7" dur="500"/>
                                        <p:tgtEl>
                                          <p:spTgt spid="4126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2675">
                                            <p:txEl>
                                              <p:pRg st="1" end="1"/>
                                            </p:txEl>
                                          </p:spTgt>
                                        </p:tgtEl>
                                        <p:attrNameLst>
                                          <p:attrName>style.visibility</p:attrName>
                                        </p:attrNameLst>
                                      </p:cBhvr>
                                      <p:to>
                                        <p:strVal val="visible"/>
                                      </p:to>
                                    </p:set>
                                    <p:animEffect transition="in" filter="wipe(left)">
                                      <p:cBhvr>
                                        <p:cTn id="12" dur="500"/>
                                        <p:tgtEl>
                                          <p:spTgt spid="4126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2675">
                                            <p:txEl>
                                              <p:pRg st="2" end="2"/>
                                            </p:txEl>
                                          </p:spTgt>
                                        </p:tgtEl>
                                        <p:attrNameLst>
                                          <p:attrName>style.visibility</p:attrName>
                                        </p:attrNameLst>
                                      </p:cBhvr>
                                      <p:to>
                                        <p:strVal val="visible"/>
                                      </p:to>
                                    </p:set>
                                    <p:animEffect transition="in" filter="wipe(left)">
                                      <p:cBhvr>
                                        <p:cTn id="17" dur="500"/>
                                        <p:tgtEl>
                                          <p:spTgt spid="4126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12675">
                                            <p:txEl>
                                              <p:pRg st="3" end="3"/>
                                            </p:txEl>
                                          </p:spTgt>
                                        </p:tgtEl>
                                        <p:attrNameLst>
                                          <p:attrName>style.visibility</p:attrName>
                                        </p:attrNameLst>
                                      </p:cBhvr>
                                      <p:to>
                                        <p:strVal val="visible"/>
                                      </p:to>
                                    </p:set>
                                    <p:animEffect transition="in" filter="wipe(left)">
                                      <p:cBhvr>
                                        <p:cTn id="22" dur="500"/>
                                        <p:tgtEl>
                                          <p:spTgt spid="4126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675" grpId="0" build="p" bldLvl="4"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p:txBody>
          <a:bodyPr/>
          <a:lstStyle/>
          <a:p>
            <a:r>
              <a:rPr lang="en-US" dirty="0" smtClean="0"/>
              <a:t>MARKET </a:t>
            </a:r>
            <a:r>
              <a:rPr lang="en-US" dirty="0"/>
              <a:t>EQUILIBRIUM</a:t>
            </a:r>
          </a:p>
        </p:txBody>
      </p:sp>
      <p:sp>
        <p:nvSpPr>
          <p:cNvPr id="413699" name="Rectangle 3"/>
          <p:cNvSpPr>
            <a:spLocks noGrp="1" noChangeArrowheads="1"/>
          </p:cNvSpPr>
          <p:nvPr>
            <p:ph type="body" idx="1"/>
          </p:nvPr>
        </p:nvSpPr>
        <p:spPr>
          <a:xfrm>
            <a:off x="76200" y="1676400"/>
            <a:ext cx="3810000" cy="1143000"/>
          </a:xfrm>
        </p:spPr>
        <p:txBody>
          <a:bodyPr/>
          <a:lstStyle/>
          <a:p>
            <a:pPr>
              <a:lnSpc>
                <a:spcPct val="90000"/>
              </a:lnSpc>
              <a:spcBef>
                <a:spcPct val="0"/>
              </a:spcBef>
              <a:buClrTx/>
              <a:buFontTx/>
              <a:buNone/>
            </a:pPr>
            <a:r>
              <a:rPr lang="en-US" altLang="en-US" sz="2400" b="0">
                <a:solidFill>
                  <a:schemeClr val="tx1"/>
                </a:solidFill>
              </a:rPr>
              <a:t>This figure shows the</a:t>
            </a:r>
          </a:p>
          <a:p>
            <a:pPr>
              <a:lnSpc>
                <a:spcPct val="90000"/>
              </a:lnSpc>
              <a:spcBef>
                <a:spcPct val="0"/>
              </a:spcBef>
              <a:buClrTx/>
              <a:buFontTx/>
              <a:buNone/>
            </a:pPr>
            <a:r>
              <a:rPr lang="en-US" altLang="en-US" sz="2400" b="0">
                <a:solidFill>
                  <a:schemeClr val="tx1"/>
                </a:solidFill>
              </a:rPr>
              <a:t>effects of a decrease in</a:t>
            </a:r>
          </a:p>
          <a:p>
            <a:pPr>
              <a:lnSpc>
                <a:spcPct val="90000"/>
              </a:lnSpc>
              <a:spcBef>
                <a:spcPct val="0"/>
              </a:spcBef>
              <a:buClrTx/>
              <a:buFontTx/>
              <a:buNone/>
            </a:pPr>
            <a:r>
              <a:rPr lang="en-US" altLang="en-US" sz="2400" b="0">
                <a:solidFill>
                  <a:schemeClr val="tx1"/>
                </a:solidFill>
              </a:rPr>
              <a:t>both demand and supply.</a:t>
            </a:r>
            <a:endParaRPr lang="en-US" altLang="en-US" sz="2400" b="0">
              <a:solidFill>
                <a:schemeClr val="tx1"/>
              </a:solidFill>
              <a:latin typeface="Charcoal" charset="0"/>
            </a:endParaRPr>
          </a:p>
          <a:p>
            <a:pPr>
              <a:lnSpc>
                <a:spcPct val="90000"/>
              </a:lnSpc>
              <a:buFont typeface="Webdings" pitchFamily="18" charset="2"/>
              <a:buNone/>
            </a:pPr>
            <a:endParaRPr lang="en-US" sz="2400"/>
          </a:p>
        </p:txBody>
      </p:sp>
      <p:sp>
        <p:nvSpPr>
          <p:cNvPr id="413700" name="Rectangle 4"/>
          <p:cNvSpPr>
            <a:spLocks noChangeArrowheads="1"/>
          </p:cNvSpPr>
          <p:nvPr/>
        </p:nvSpPr>
        <p:spPr bwMode="auto">
          <a:xfrm>
            <a:off x="76200" y="2971800"/>
            <a:ext cx="3810000" cy="1828800"/>
          </a:xfrm>
          <a:prstGeom prst="rect">
            <a:avLst/>
          </a:prstGeom>
          <a:noFill/>
          <a:ln w="9525">
            <a:noFill/>
            <a:miter lim="800000"/>
            <a:headEnd/>
            <a:tailEnd/>
          </a:ln>
          <a:effectLst/>
        </p:spPr>
        <p:txBody>
          <a:bodyPr/>
          <a:lstStyle/>
          <a:p>
            <a:pPr marL="342900" indent="-342900"/>
            <a:r>
              <a:rPr lang="en-US" altLang="en-US"/>
              <a:t>A decrease in demand</a:t>
            </a:r>
          </a:p>
          <a:p>
            <a:pPr marL="342900" indent="-342900"/>
            <a:r>
              <a:rPr lang="en-US" altLang="en-US"/>
              <a:t>shifts the demand curve</a:t>
            </a:r>
          </a:p>
          <a:p>
            <a:pPr marL="342900" indent="-342900"/>
            <a:r>
              <a:rPr lang="en-US" altLang="en-US"/>
              <a:t>leftward; a decrease in</a:t>
            </a:r>
          </a:p>
          <a:p>
            <a:pPr marL="342900" indent="-342900"/>
            <a:r>
              <a:rPr lang="en-US" altLang="en-US"/>
              <a:t>supply shifts the supply</a:t>
            </a:r>
          </a:p>
          <a:p>
            <a:pPr marL="342900" indent="-342900"/>
            <a:r>
              <a:rPr lang="en-US" altLang="en-US"/>
              <a:t>curve leftward.</a:t>
            </a:r>
            <a:endParaRPr lang="en-US" altLang="en-US">
              <a:latin typeface="Charcoal" charset="0"/>
            </a:endParaRPr>
          </a:p>
          <a:p>
            <a:pPr marL="342900" indent="-342900">
              <a:spcBef>
                <a:spcPct val="20000"/>
              </a:spcBef>
              <a:buClr>
                <a:srgbClr val="00468F"/>
              </a:buClr>
              <a:buSzPct val="120000"/>
              <a:buFont typeface="Wingdings" pitchFamily="2" charset="2"/>
              <a:buChar char="§"/>
            </a:pPr>
            <a:endParaRPr lang="en-US" sz="2800" b="1">
              <a:solidFill>
                <a:srgbClr val="00468F"/>
              </a:solidFill>
            </a:endParaRPr>
          </a:p>
        </p:txBody>
      </p:sp>
      <p:sp>
        <p:nvSpPr>
          <p:cNvPr id="413701" name="Rectangle 5"/>
          <p:cNvSpPr>
            <a:spLocks noChangeArrowheads="1"/>
          </p:cNvSpPr>
          <p:nvPr/>
        </p:nvSpPr>
        <p:spPr bwMode="auto">
          <a:xfrm>
            <a:off x="76200" y="4953000"/>
            <a:ext cx="3810000" cy="685800"/>
          </a:xfrm>
          <a:prstGeom prst="rect">
            <a:avLst/>
          </a:prstGeom>
          <a:noFill/>
          <a:ln w="9525">
            <a:noFill/>
            <a:miter lim="800000"/>
            <a:headEnd/>
            <a:tailEnd/>
          </a:ln>
          <a:effectLst/>
        </p:spPr>
        <p:txBody>
          <a:bodyPr/>
          <a:lstStyle/>
          <a:p>
            <a:pPr marL="342900" indent="-342900"/>
            <a:r>
              <a:rPr lang="en-US" altLang="en-US" b="1"/>
              <a:t>3.</a:t>
            </a:r>
            <a:r>
              <a:rPr lang="en-US" altLang="en-US"/>
              <a:t> Equilibrium quantity decreases.</a:t>
            </a:r>
            <a:endParaRPr lang="en-US" sz="2800" b="1">
              <a:solidFill>
                <a:srgbClr val="00468F"/>
              </a:solidFill>
            </a:endParaRPr>
          </a:p>
        </p:txBody>
      </p:sp>
      <p:sp>
        <p:nvSpPr>
          <p:cNvPr id="413702" name="Rectangle 6"/>
          <p:cNvSpPr>
            <a:spLocks noChangeArrowheads="1"/>
          </p:cNvSpPr>
          <p:nvPr/>
        </p:nvSpPr>
        <p:spPr bwMode="auto">
          <a:xfrm>
            <a:off x="76200" y="5638800"/>
            <a:ext cx="3581400" cy="866775"/>
          </a:xfrm>
          <a:prstGeom prst="rect">
            <a:avLst/>
          </a:prstGeom>
          <a:noFill/>
          <a:ln w="9525">
            <a:noFill/>
            <a:miter lim="800000"/>
            <a:headEnd/>
            <a:tailEnd/>
          </a:ln>
          <a:effectLst/>
        </p:spPr>
        <p:txBody>
          <a:bodyPr/>
          <a:lstStyle/>
          <a:p>
            <a:pPr marL="342900" indent="-342900"/>
            <a:r>
              <a:rPr lang="en-US" altLang="en-US" b="1"/>
              <a:t>4.</a:t>
            </a:r>
            <a:r>
              <a:rPr lang="en-US" altLang="en-US"/>
              <a:t> Equilibrium price might rise or fall.</a:t>
            </a:r>
            <a:endParaRPr lang="en-US" altLang="en-US">
              <a:latin typeface="Charcoal" charset="0"/>
            </a:endParaRPr>
          </a:p>
          <a:p>
            <a:pPr marL="342900" indent="-342900">
              <a:spcBef>
                <a:spcPct val="20000"/>
              </a:spcBef>
              <a:buClr>
                <a:srgbClr val="00468F"/>
              </a:buClr>
              <a:buSzPct val="120000"/>
              <a:buFont typeface="Wingdings" pitchFamily="2" charset="2"/>
              <a:buNone/>
            </a:pPr>
            <a:endParaRPr lang="en-US" sz="2800" b="1">
              <a:solidFill>
                <a:srgbClr val="00468F"/>
              </a:solidFill>
            </a:endParaRPr>
          </a:p>
        </p:txBody>
      </p:sp>
      <p:pic>
        <p:nvPicPr>
          <p:cNvPr id="413727" name="Picture 31" descr="fig0413ba"/>
          <p:cNvPicPr>
            <a:picLocks noChangeAspect="1" noChangeArrowheads="1"/>
          </p:cNvPicPr>
          <p:nvPr/>
        </p:nvPicPr>
        <p:blipFill>
          <a:blip r:embed="rId3" cstate="print"/>
          <a:srcRect/>
          <a:stretch>
            <a:fillRect/>
          </a:stretch>
        </p:blipFill>
        <p:spPr bwMode="auto">
          <a:xfrm>
            <a:off x="4095750" y="1676400"/>
            <a:ext cx="4514850" cy="4829175"/>
          </a:xfrm>
          <a:prstGeom prst="rect">
            <a:avLst/>
          </a:prstGeom>
          <a:noFill/>
        </p:spPr>
      </p:pic>
      <p:pic>
        <p:nvPicPr>
          <p:cNvPr id="413728" name="Picture 32" descr="fig0413bb"/>
          <p:cNvPicPr>
            <a:picLocks noChangeAspect="1" noChangeArrowheads="1"/>
          </p:cNvPicPr>
          <p:nvPr/>
        </p:nvPicPr>
        <p:blipFill>
          <a:blip r:embed="rId4" cstate="print"/>
          <a:srcRect/>
          <a:stretch>
            <a:fillRect/>
          </a:stretch>
        </p:blipFill>
        <p:spPr bwMode="auto">
          <a:xfrm>
            <a:off x="4095750" y="1676400"/>
            <a:ext cx="4514850" cy="4829175"/>
          </a:xfrm>
          <a:prstGeom prst="rect">
            <a:avLst/>
          </a:prstGeom>
          <a:noFill/>
        </p:spPr>
      </p:pic>
      <p:pic>
        <p:nvPicPr>
          <p:cNvPr id="413729" name="Picture 33" descr="fig0413bc"/>
          <p:cNvPicPr>
            <a:picLocks noChangeAspect="1" noChangeArrowheads="1"/>
          </p:cNvPicPr>
          <p:nvPr/>
        </p:nvPicPr>
        <p:blipFill>
          <a:blip r:embed="rId5" cstate="print"/>
          <a:srcRect/>
          <a:stretch>
            <a:fillRect/>
          </a:stretch>
        </p:blipFill>
        <p:spPr bwMode="auto">
          <a:xfrm>
            <a:off x="4095750" y="1676400"/>
            <a:ext cx="4514850" cy="4829175"/>
          </a:xfrm>
          <a:prstGeom prst="rect">
            <a:avLst/>
          </a:prstGeom>
          <a:noFill/>
        </p:spPr>
      </p:pic>
      <p:pic>
        <p:nvPicPr>
          <p:cNvPr id="413730" name="Picture 34" descr="fig0413bd"/>
          <p:cNvPicPr>
            <a:picLocks noChangeAspect="1" noChangeArrowheads="1"/>
          </p:cNvPicPr>
          <p:nvPr/>
        </p:nvPicPr>
        <p:blipFill>
          <a:blip r:embed="rId6" cstate="print"/>
          <a:srcRect/>
          <a:stretch>
            <a:fillRect/>
          </a:stretch>
        </p:blipFill>
        <p:spPr bwMode="auto">
          <a:xfrm>
            <a:off x="4095750" y="1676400"/>
            <a:ext cx="4514850" cy="4829175"/>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3700"/>
                                        </p:tgtEl>
                                        <p:attrNameLst>
                                          <p:attrName>style.visibility</p:attrName>
                                        </p:attrNameLst>
                                      </p:cBhvr>
                                      <p:to>
                                        <p:strVal val="visible"/>
                                      </p:to>
                                    </p:set>
                                    <p:animEffect transition="in" filter="wipe(left)">
                                      <p:cBhvr>
                                        <p:cTn id="7" dur="500"/>
                                        <p:tgtEl>
                                          <p:spTgt spid="413700"/>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413728"/>
                                        </p:tgtEl>
                                        <p:attrNameLst>
                                          <p:attrName>style.visibility</p:attrName>
                                        </p:attrNameLst>
                                      </p:cBhvr>
                                      <p:to>
                                        <p:strVal val="visible"/>
                                      </p:to>
                                    </p:set>
                                    <p:animEffect transition="in" filter="wipe(right)">
                                      <p:cBhvr>
                                        <p:cTn id="11" dur="500"/>
                                        <p:tgtEl>
                                          <p:spTgt spid="4137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13701"/>
                                        </p:tgtEl>
                                        <p:attrNameLst>
                                          <p:attrName>style.visibility</p:attrName>
                                        </p:attrNameLst>
                                      </p:cBhvr>
                                      <p:to>
                                        <p:strVal val="visible"/>
                                      </p:to>
                                    </p:set>
                                    <p:animEffect transition="in" filter="wipe(left)">
                                      <p:cBhvr>
                                        <p:cTn id="16" dur="500"/>
                                        <p:tgtEl>
                                          <p:spTgt spid="413701"/>
                                        </p:tgtEl>
                                      </p:cBhvr>
                                    </p:animEffect>
                                  </p:childTnLst>
                                </p:cTn>
                              </p:par>
                            </p:childTnLst>
                          </p:cTn>
                        </p:par>
                        <p:par>
                          <p:cTn id="17" fill="hold">
                            <p:stCondLst>
                              <p:cond delay="500"/>
                            </p:stCondLst>
                            <p:childTnLst>
                              <p:par>
                                <p:cTn id="18" presetID="22" presetClass="entr" presetSubtype="2" fill="hold" nodeType="afterEffect">
                                  <p:stCondLst>
                                    <p:cond delay="0"/>
                                  </p:stCondLst>
                                  <p:childTnLst>
                                    <p:set>
                                      <p:cBhvr>
                                        <p:cTn id="19" dur="1" fill="hold">
                                          <p:stCondLst>
                                            <p:cond delay="0"/>
                                          </p:stCondLst>
                                        </p:cTn>
                                        <p:tgtEl>
                                          <p:spTgt spid="413729"/>
                                        </p:tgtEl>
                                        <p:attrNameLst>
                                          <p:attrName>style.visibility</p:attrName>
                                        </p:attrNameLst>
                                      </p:cBhvr>
                                      <p:to>
                                        <p:strVal val="visible"/>
                                      </p:to>
                                    </p:set>
                                    <p:animEffect transition="in" filter="wipe(right)">
                                      <p:cBhvr>
                                        <p:cTn id="20" dur="500"/>
                                        <p:tgtEl>
                                          <p:spTgt spid="41372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13702"/>
                                        </p:tgtEl>
                                        <p:attrNameLst>
                                          <p:attrName>style.visibility</p:attrName>
                                        </p:attrNameLst>
                                      </p:cBhvr>
                                      <p:to>
                                        <p:strVal val="visible"/>
                                      </p:to>
                                    </p:set>
                                    <p:animEffect transition="in" filter="wipe(left)">
                                      <p:cBhvr>
                                        <p:cTn id="25" dur="500"/>
                                        <p:tgtEl>
                                          <p:spTgt spid="413702"/>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413730"/>
                                        </p:tgtEl>
                                        <p:attrNameLst>
                                          <p:attrName>style.visibility</p:attrName>
                                        </p:attrNameLst>
                                      </p:cBhvr>
                                      <p:to>
                                        <p:strVal val="visible"/>
                                      </p:to>
                                    </p:set>
                                    <p:animEffect transition="in" filter="wipe(left)">
                                      <p:cBhvr>
                                        <p:cTn id="29" dur="500"/>
                                        <p:tgtEl>
                                          <p:spTgt spid="413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700" grpId="0" autoUpdateAnimBg="0"/>
      <p:bldP spid="413701" grpId="0" autoUpdateAnimBg="0"/>
      <p:bldP spid="413702" grpId="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7496" name="Picture 8" descr="fig0413ba"/>
          <p:cNvPicPr>
            <a:picLocks noChangeAspect="1" noChangeArrowheads="1"/>
          </p:cNvPicPr>
          <p:nvPr/>
        </p:nvPicPr>
        <p:blipFill>
          <a:blip r:embed="rId3" cstate="print"/>
          <a:srcRect/>
          <a:stretch>
            <a:fillRect/>
          </a:stretch>
        </p:blipFill>
        <p:spPr bwMode="auto">
          <a:xfrm>
            <a:off x="1793875" y="457200"/>
            <a:ext cx="5556250" cy="5943600"/>
          </a:xfrm>
          <a:prstGeom prst="rect">
            <a:avLst/>
          </a:prstGeom>
          <a:noFill/>
        </p:spPr>
      </p:pic>
      <p:pic>
        <p:nvPicPr>
          <p:cNvPr id="447497" name="Picture 9" descr="fig0413bb"/>
          <p:cNvPicPr>
            <a:picLocks noChangeAspect="1" noChangeArrowheads="1"/>
          </p:cNvPicPr>
          <p:nvPr/>
        </p:nvPicPr>
        <p:blipFill>
          <a:blip r:embed="rId4" cstate="print"/>
          <a:srcRect/>
          <a:stretch>
            <a:fillRect/>
          </a:stretch>
        </p:blipFill>
        <p:spPr bwMode="auto">
          <a:xfrm>
            <a:off x="1793875" y="457200"/>
            <a:ext cx="5556250" cy="5943600"/>
          </a:xfrm>
          <a:prstGeom prst="rect">
            <a:avLst/>
          </a:prstGeom>
          <a:noFill/>
        </p:spPr>
      </p:pic>
      <p:pic>
        <p:nvPicPr>
          <p:cNvPr id="447498" name="Picture 10" descr="fig0413bc"/>
          <p:cNvPicPr>
            <a:picLocks noChangeAspect="1" noChangeArrowheads="1"/>
          </p:cNvPicPr>
          <p:nvPr/>
        </p:nvPicPr>
        <p:blipFill>
          <a:blip r:embed="rId5" cstate="print"/>
          <a:srcRect/>
          <a:stretch>
            <a:fillRect/>
          </a:stretch>
        </p:blipFill>
        <p:spPr bwMode="auto">
          <a:xfrm>
            <a:off x="1793875" y="457200"/>
            <a:ext cx="5556250" cy="5943600"/>
          </a:xfrm>
          <a:prstGeom prst="rect">
            <a:avLst/>
          </a:prstGeom>
          <a:noFill/>
        </p:spPr>
      </p:pic>
      <p:pic>
        <p:nvPicPr>
          <p:cNvPr id="447499" name="Picture 11" descr="fig0413bd"/>
          <p:cNvPicPr>
            <a:picLocks noChangeAspect="1" noChangeArrowheads="1"/>
          </p:cNvPicPr>
          <p:nvPr/>
        </p:nvPicPr>
        <p:blipFill>
          <a:blip r:embed="rId6" cstate="print"/>
          <a:srcRect/>
          <a:stretch>
            <a:fillRect/>
          </a:stretch>
        </p:blipFill>
        <p:spPr bwMode="auto">
          <a:xfrm>
            <a:off x="1793875" y="457200"/>
            <a:ext cx="5556250" cy="59436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47497"/>
                                        </p:tgtEl>
                                        <p:attrNameLst>
                                          <p:attrName>style.visibility</p:attrName>
                                        </p:attrNameLst>
                                      </p:cBhvr>
                                      <p:to>
                                        <p:strVal val="visible"/>
                                      </p:to>
                                    </p:set>
                                    <p:animEffect transition="in" filter="wipe(right)">
                                      <p:cBhvr>
                                        <p:cTn id="7" dur="500"/>
                                        <p:tgtEl>
                                          <p:spTgt spid="44749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47498"/>
                                        </p:tgtEl>
                                        <p:attrNameLst>
                                          <p:attrName>style.visibility</p:attrName>
                                        </p:attrNameLst>
                                      </p:cBhvr>
                                      <p:to>
                                        <p:strVal val="visible"/>
                                      </p:to>
                                    </p:set>
                                    <p:animEffect transition="in" filter="wipe(right)">
                                      <p:cBhvr>
                                        <p:cTn id="12" dur="500"/>
                                        <p:tgtEl>
                                          <p:spTgt spid="44749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47499"/>
                                        </p:tgtEl>
                                        <p:attrNameLst>
                                          <p:attrName>style.visibility</p:attrName>
                                        </p:attrNameLst>
                                      </p:cBhvr>
                                      <p:to>
                                        <p:strVal val="visible"/>
                                      </p:to>
                                    </p:set>
                                    <p:animEffect transition="in" filter="wipe(left)">
                                      <p:cBhvr>
                                        <p:cTn id="17" dur="500"/>
                                        <p:tgtEl>
                                          <p:spTgt spid="447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lstStyle/>
          <a:p>
            <a:r>
              <a:rPr lang="en-US" dirty="0" smtClean="0"/>
              <a:t>MARKET </a:t>
            </a:r>
            <a:r>
              <a:rPr lang="en-US" dirty="0"/>
              <a:t>EQUILIBRIUM</a:t>
            </a:r>
          </a:p>
        </p:txBody>
      </p:sp>
      <p:sp>
        <p:nvSpPr>
          <p:cNvPr id="421891" name="Rectangle 3"/>
          <p:cNvSpPr>
            <a:spLocks noGrp="1" noChangeArrowheads="1"/>
          </p:cNvSpPr>
          <p:nvPr>
            <p:ph type="body" idx="1"/>
          </p:nvPr>
        </p:nvSpPr>
        <p:spPr>
          <a:xfrm>
            <a:off x="381000" y="1905000"/>
            <a:ext cx="8001000" cy="3797300"/>
          </a:xfrm>
        </p:spPr>
        <p:txBody>
          <a:bodyPr/>
          <a:lstStyle/>
          <a:p>
            <a:pPr>
              <a:buFont typeface="Webdings" pitchFamily="18" charset="2"/>
              <a:buNone/>
            </a:pPr>
            <a:r>
              <a:rPr lang="en-US" altLang="en-US" sz="2400"/>
              <a:t>Decrease in Both Demand and Supply</a:t>
            </a:r>
            <a:endParaRPr lang="en-US" altLang="en-US" sz="2400" b="0"/>
          </a:p>
          <a:p>
            <a:pPr lvl="2">
              <a:spcBef>
                <a:spcPct val="50000"/>
              </a:spcBef>
            </a:pPr>
            <a:r>
              <a:rPr lang="en-US" altLang="en-US"/>
              <a:t>Decreases the equilibrium quantity. </a:t>
            </a:r>
          </a:p>
          <a:p>
            <a:pPr lvl="2">
              <a:spcBef>
                <a:spcPct val="50000"/>
              </a:spcBef>
            </a:pPr>
            <a:r>
              <a:rPr lang="en-US" altLang="en-US"/>
              <a:t>The change in the equilibrium price is ambiguous because the:</a:t>
            </a:r>
          </a:p>
          <a:p>
            <a:pPr lvl="3">
              <a:spcBef>
                <a:spcPct val="50000"/>
              </a:spcBef>
              <a:buFontTx/>
              <a:buNone/>
            </a:pPr>
            <a:r>
              <a:rPr lang="en-US" altLang="en-US" sz="2400"/>
              <a:t>Decrease in demand </a:t>
            </a:r>
            <a:r>
              <a:rPr lang="en-US" altLang="en-US" sz="2400" i="1"/>
              <a:t>lowers</a:t>
            </a:r>
            <a:r>
              <a:rPr lang="en-US" altLang="en-US" sz="2400"/>
              <a:t> the price</a:t>
            </a:r>
          </a:p>
          <a:p>
            <a:pPr lvl="3">
              <a:spcBef>
                <a:spcPct val="50000"/>
              </a:spcBef>
              <a:buFontTx/>
              <a:buNone/>
            </a:pPr>
            <a:r>
              <a:rPr lang="en-US" altLang="en-US" sz="2400"/>
              <a:t>Decrease in supply </a:t>
            </a:r>
            <a:r>
              <a:rPr lang="en-US" altLang="en-US" sz="2400" i="1"/>
              <a:t>raises</a:t>
            </a:r>
            <a:r>
              <a:rPr lang="en-US" altLang="en-US" sz="2400"/>
              <a:t> the price.</a:t>
            </a:r>
          </a:p>
          <a:p>
            <a:pPr lvl="1"/>
            <a:endParaRPr lang="en-US" altLang="en-US"/>
          </a:p>
          <a:p>
            <a:pPr lvl="1"/>
            <a:endParaRPr lang="en-US" altLang="en-US"/>
          </a:p>
          <a:p>
            <a:endParaRPr 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1891">
                                            <p:txEl>
                                              <p:pRg st="0" end="0"/>
                                            </p:txEl>
                                          </p:spTgt>
                                        </p:tgtEl>
                                        <p:attrNameLst>
                                          <p:attrName>style.visibility</p:attrName>
                                        </p:attrNameLst>
                                      </p:cBhvr>
                                      <p:to>
                                        <p:strVal val="visible"/>
                                      </p:to>
                                    </p:set>
                                    <p:animEffect transition="in" filter="wipe(left)">
                                      <p:cBhvr>
                                        <p:cTn id="7" dur="500"/>
                                        <p:tgtEl>
                                          <p:spTgt spid="421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21891">
                                            <p:txEl>
                                              <p:pRg st="1" end="1"/>
                                            </p:txEl>
                                          </p:spTgt>
                                        </p:tgtEl>
                                        <p:attrNameLst>
                                          <p:attrName>style.visibility</p:attrName>
                                        </p:attrNameLst>
                                      </p:cBhvr>
                                      <p:to>
                                        <p:strVal val="visible"/>
                                      </p:to>
                                    </p:set>
                                    <p:animEffect transition="in" filter="wipe(left)">
                                      <p:cBhvr>
                                        <p:cTn id="12" dur="500"/>
                                        <p:tgtEl>
                                          <p:spTgt spid="4218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21891">
                                            <p:txEl>
                                              <p:pRg st="2" end="2"/>
                                            </p:txEl>
                                          </p:spTgt>
                                        </p:tgtEl>
                                        <p:attrNameLst>
                                          <p:attrName>style.visibility</p:attrName>
                                        </p:attrNameLst>
                                      </p:cBhvr>
                                      <p:to>
                                        <p:strVal val="visible"/>
                                      </p:to>
                                    </p:set>
                                    <p:animEffect transition="in" filter="wipe(left)">
                                      <p:cBhvr>
                                        <p:cTn id="17" dur="500"/>
                                        <p:tgtEl>
                                          <p:spTgt spid="4218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21891">
                                            <p:txEl>
                                              <p:pRg st="3" end="3"/>
                                            </p:txEl>
                                          </p:spTgt>
                                        </p:tgtEl>
                                        <p:attrNameLst>
                                          <p:attrName>style.visibility</p:attrName>
                                        </p:attrNameLst>
                                      </p:cBhvr>
                                      <p:to>
                                        <p:strVal val="visible"/>
                                      </p:to>
                                    </p:set>
                                    <p:animEffect transition="in" filter="wipe(left)">
                                      <p:cBhvr>
                                        <p:cTn id="22" dur="500"/>
                                        <p:tgtEl>
                                          <p:spTgt spid="4218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21891">
                                            <p:txEl>
                                              <p:pRg st="4" end="4"/>
                                            </p:txEl>
                                          </p:spTgt>
                                        </p:tgtEl>
                                        <p:attrNameLst>
                                          <p:attrName>style.visibility</p:attrName>
                                        </p:attrNameLst>
                                      </p:cBhvr>
                                      <p:to>
                                        <p:strVal val="visible"/>
                                      </p:to>
                                    </p:set>
                                    <p:animEffect transition="in" filter="wipe(left)">
                                      <p:cBhvr>
                                        <p:cTn id="27" dur="500"/>
                                        <p:tgtEl>
                                          <p:spTgt spid="4218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1891" grpId="0" build="p" bldLvl="4"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r>
              <a:rPr lang="en-US" dirty="0" smtClean="0"/>
              <a:t>MARKET </a:t>
            </a:r>
            <a:r>
              <a:rPr lang="en-US" dirty="0"/>
              <a:t>EQUILIBRIUM</a:t>
            </a:r>
          </a:p>
        </p:txBody>
      </p:sp>
      <p:sp>
        <p:nvSpPr>
          <p:cNvPr id="415747" name="Rectangle 3"/>
          <p:cNvSpPr>
            <a:spLocks noGrp="1" noChangeArrowheads="1"/>
          </p:cNvSpPr>
          <p:nvPr>
            <p:ph type="body" idx="1"/>
          </p:nvPr>
        </p:nvSpPr>
        <p:spPr>
          <a:xfrm>
            <a:off x="76200" y="1600200"/>
            <a:ext cx="4038600" cy="1066800"/>
          </a:xfrm>
        </p:spPr>
        <p:txBody>
          <a:bodyPr/>
          <a:lstStyle/>
          <a:p>
            <a:pPr>
              <a:lnSpc>
                <a:spcPct val="90000"/>
              </a:lnSpc>
              <a:spcBef>
                <a:spcPct val="0"/>
              </a:spcBef>
              <a:buClrTx/>
              <a:buFontTx/>
              <a:buNone/>
            </a:pPr>
            <a:r>
              <a:rPr lang="en-US" altLang="en-US" sz="2400" b="0">
                <a:solidFill>
                  <a:schemeClr val="tx1"/>
                </a:solidFill>
              </a:rPr>
              <a:t>The figure shows the effects</a:t>
            </a:r>
          </a:p>
          <a:p>
            <a:pPr>
              <a:lnSpc>
                <a:spcPct val="90000"/>
              </a:lnSpc>
              <a:spcBef>
                <a:spcPct val="0"/>
              </a:spcBef>
              <a:buClrTx/>
              <a:buFontTx/>
              <a:buNone/>
            </a:pPr>
            <a:r>
              <a:rPr lang="en-US" altLang="en-US" sz="2400" b="0">
                <a:solidFill>
                  <a:schemeClr val="tx1"/>
                </a:solidFill>
              </a:rPr>
              <a:t>of an increase in demand</a:t>
            </a:r>
          </a:p>
          <a:p>
            <a:pPr>
              <a:lnSpc>
                <a:spcPct val="90000"/>
              </a:lnSpc>
              <a:spcBef>
                <a:spcPct val="0"/>
              </a:spcBef>
              <a:buClrTx/>
              <a:buFontTx/>
              <a:buNone/>
            </a:pPr>
            <a:r>
              <a:rPr lang="en-US" altLang="en-US" sz="2400" b="0">
                <a:solidFill>
                  <a:schemeClr val="tx1"/>
                </a:solidFill>
              </a:rPr>
              <a:t>and a decrease in supply.</a:t>
            </a:r>
            <a:endParaRPr lang="en-US" altLang="en-US" sz="2400" b="0">
              <a:solidFill>
                <a:schemeClr val="tx1"/>
              </a:solidFill>
              <a:latin typeface="Charcoal" charset="0"/>
            </a:endParaRPr>
          </a:p>
          <a:p>
            <a:pPr>
              <a:lnSpc>
                <a:spcPct val="90000"/>
              </a:lnSpc>
              <a:buFont typeface="Webdings" pitchFamily="18" charset="2"/>
              <a:buNone/>
            </a:pPr>
            <a:endParaRPr lang="en-US" sz="2400"/>
          </a:p>
        </p:txBody>
      </p:sp>
      <p:sp>
        <p:nvSpPr>
          <p:cNvPr id="415748" name="Rectangle 4"/>
          <p:cNvSpPr>
            <a:spLocks noChangeArrowheads="1"/>
          </p:cNvSpPr>
          <p:nvPr/>
        </p:nvSpPr>
        <p:spPr bwMode="auto">
          <a:xfrm>
            <a:off x="76200" y="2895600"/>
            <a:ext cx="4287838" cy="1600200"/>
          </a:xfrm>
          <a:prstGeom prst="rect">
            <a:avLst/>
          </a:prstGeom>
          <a:noFill/>
          <a:ln w="9525">
            <a:noFill/>
            <a:miter lim="800000"/>
            <a:headEnd/>
            <a:tailEnd/>
          </a:ln>
          <a:effectLst/>
        </p:spPr>
        <p:txBody>
          <a:bodyPr/>
          <a:lstStyle/>
          <a:p>
            <a:pPr marL="342900" indent="-342900"/>
            <a:r>
              <a:rPr lang="en-US" altLang="en-US"/>
              <a:t>An increase in demand shifts</a:t>
            </a:r>
          </a:p>
          <a:p>
            <a:pPr marL="342900" indent="-342900"/>
            <a:r>
              <a:rPr lang="en-US" altLang="en-US"/>
              <a:t>the demand curve rightward;</a:t>
            </a:r>
          </a:p>
          <a:p>
            <a:pPr marL="342900" indent="-342900"/>
            <a:r>
              <a:rPr lang="en-US" altLang="en-US"/>
              <a:t>a decrease in supply shifts</a:t>
            </a:r>
          </a:p>
          <a:p>
            <a:pPr marL="342900" indent="-342900"/>
            <a:r>
              <a:rPr lang="en-US" altLang="en-US"/>
              <a:t>the supply curve leftward.</a:t>
            </a:r>
            <a:endParaRPr lang="en-US" sz="2800" b="1">
              <a:solidFill>
                <a:srgbClr val="00468F"/>
              </a:solidFill>
            </a:endParaRPr>
          </a:p>
        </p:txBody>
      </p:sp>
      <p:sp>
        <p:nvSpPr>
          <p:cNvPr id="415749" name="Rectangle 5"/>
          <p:cNvSpPr>
            <a:spLocks noChangeArrowheads="1"/>
          </p:cNvSpPr>
          <p:nvPr/>
        </p:nvSpPr>
        <p:spPr bwMode="auto">
          <a:xfrm>
            <a:off x="76200" y="4800600"/>
            <a:ext cx="4038600" cy="533400"/>
          </a:xfrm>
          <a:prstGeom prst="rect">
            <a:avLst/>
          </a:prstGeom>
          <a:noFill/>
          <a:ln w="9525">
            <a:noFill/>
            <a:miter lim="800000"/>
            <a:headEnd/>
            <a:tailEnd/>
          </a:ln>
          <a:effectLst/>
        </p:spPr>
        <p:txBody>
          <a:bodyPr/>
          <a:lstStyle/>
          <a:p>
            <a:pPr marL="342900" indent="-342900"/>
            <a:r>
              <a:rPr lang="en-US" altLang="en-US" b="1"/>
              <a:t>1.</a:t>
            </a:r>
            <a:r>
              <a:rPr lang="en-US" altLang="en-US"/>
              <a:t> Equilibrium price rises.</a:t>
            </a:r>
            <a:endParaRPr lang="en-US" sz="2800" b="1">
              <a:solidFill>
                <a:srgbClr val="00468F"/>
              </a:solidFill>
            </a:endParaRPr>
          </a:p>
        </p:txBody>
      </p:sp>
      <p:sp>
        <p:nvSpPr>
          <p:cNvPr id="415750" name="Rectangle 6"/>
          <p:cNvSpPr>
            <a:spLocks noChangeArrowheads="1"/>
          </p:cNvSpPr>
          <p:nvPr/>
        </p:nvSpPr>
        <p:spPr bwMode="auto">
          <a:xfrm>
            <a:off x="76200" y="5410200"/>
            <a:ext cx="4419600" cy="1295400"/>
          </a:xfrm>
          <a:prstGeom prst="rect">
            <a:avLst/>
          </a:prstGeom>
          <a:noFill/>
          <a:ln w="9525">
            <a:noFill/>
            <a:miter lim="800000"/>
            <a:headEnd/>
            <a:tailEnd/>
          </a:ln>
          <a:effectLst/>
        </p:spPr>
        <p:txBody>
          <a:bodyPr/>
          <a:lstStyle/>
          <a:p>
            <a:pPr marL="342900" indent="-342900"/>
            <a:r>
              <a:rPr lang="en-US" altLang="en-US" b="1"/>
              <a:t>2.</a:t>
            </a:r>
            <a:r>
              <a:rPr lang="en-US" altLang="en-US"/>
              <a:t> Equilibrium quantity might increase, decrease, or not change.</a:t>
            </a:r>
            <a:endParaRPr lang="en-US" sz="2800" b="1">
              <a:solidFill>
                <a:srgbClr val="00468F"/>
              </a:solidFill>
            </a:endParaRPr>
          </a:p>
        </p:txBody>
      </p:sp>
      <p:pic>
        <p:nvPicPr>
          <p:cNvPr id="415762" name="Picture 18" descr="fig0414aa"/>
          <p:cNvPicPr>
            <a:picLocks noChangeAspect="1" noChangeArrowheads="1"/>
          </p:cNvPicPr>
          <p:nvPr/>
        </p:nvPicPr>
        <p:blipFill>
          <a:blip r:embed="rId3" cstate="print"/>
          <a:srcRect/>
          <a:stretch>
            <a:fillRect/>
          </a:stretch>
        </p:blipFill>
        <p:spPr bwMode="auto">
          <a:xfrm>
            <a:off x="4364038" y="1809750"/>
            <a:ext cx="4246562" cy="4514850"/>
          </a:xfrm>
          <a:prstGeom prst="rect">
            <a:avLst/>
          </a:prstGeom>
          <a:noFill/>
        </p:spPr>
      </p:pic>
      <p:pic>
        <p:nvPicPr>
          <p:cNvPr id="415763" name="Picture 19" descr="fig0414ab"/>
          <p:cNvPicPr>
            <a:picLocks noChangeAspect="1" noChangeArrowheads="1"/>
          </p:cNvPicPr>
          <p:nvPr/>
        </p:nvPicPr>
        <p:blipFill>
          <a:blip r:embed="rId4" cstate="print"/>
          <a:srcRect/>
          <a:stretch>
            <a:fillRect/>
          </a:stretch>
        </p:blipFill>
        <p:spPr bwMode="auto">
          <a:xfrm>
            <a:off x="4364038" y="1809750"/>
            <a:ext cx="4246562" cy="4514850"/>
          </a:xfrm>
          <a:prstGeom prst="rect">
            <a:avLst/>
          </a:prstGeom>
          <a:noFill/>
        </p:spPr>
      </p:pic>
      <p:pic>
        <p:nvPicPr>
          <p:cNvPr id="415764" name="Picture 20" descr="fig0414ac"/>
          <p:cNvPicPr>
            <a:picLocks noChangeAspect="1" noChangeArrowheads="1"/>
          </p:cNvPicPr>
          <p:nvPr/>
        </p:nvPicPr>
        <p:blipFill>
          <a:blip r:embed="rId5" cstate="print"/>
          <a:srcRect/>
          <a:stretch>
            <a:fillRect/>
          </a:stretch>
        </p:blipFill>
        <p:spPr bwMode="auto">
          <a:xfrm>
            <a:off x="4364038" y="1809750"/>
            <a:ext cx="4246562" cy="4514850"/>
          </a:xfrm>
          <a:prstGeom prst="rect">
            <a:avLst/>
          </a:prstGeom>
          <a:noFill/>
        </p:spPr>
      </p:pic>
      <p:pic>
        <p:nvPicPr>
          <p:cNvPr id="415765" name="Picture 21" descr="fig0414ad"/>
          <p:cNvPicPr>
            <a:picLocks noChangeAspect="1" noChangeArrowheads="1"/>
          </p:cNvPicPr>
          <p:nvPr/>
        </p:nvPicPr>
        <p:blipFill>
          <a:blip r:embed="rId6" cstate="print"/>
          <a:srcRect/>
          <a:stretch>
            <a:fillRect/>
          </a:stretch>
        </p:blipFill>
        <p:spPr bwMode="auto">
          <a:xfrm>
            <a:off x="4364038" y="1809750"/>
            <a:ext cx="4246562" cy="451485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5748"/>
                                        </p:tgtEl>
                                        <p:attrNameLst>
                                          <p:attrName>style.visibility</p:attrName>
                                        </p:attrNameLst>
                                      </p:cBhvr>
                                      <p:to>
                                        <p:strVal val="visible"/>
                                      </p:to>
                                    </p:set>
                                    <p:animEffect transition="in" filter="wipe(left)">
                                      <p:cBhvr>
                                        <p:cTn id="7" dur="500"/>
                                        <p:tgtEl>
                                          <p:spTgt spid="41574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15763"/>
                                        </p:tgtEl>
                                        <p:attrNameLst>
                                          <p:attrName>style.visibility</p:attrName>
                                        </p:attrNameLst>
                                      </p:cBhvr>
                                      <p:to>
                                        <p:strVal val="visible"/>
                                      </p:to>
                                    </p:set>
                                    <p:animEffect transition="in" filter="wipe(down)">
                                      <p:cBhvr>
                                        <p:cTn id="11" dur="500"/>
                                        <p:tgtEl>
                                          <p:spTgt spid="41576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15749"/>
                                        </p:tgtEl>
                                        <p:attrNameLst>
                                          <p:attrName>style.visibility</p:attrName>
                                        </p:attrNameLst>
                                      </p:cBhvr>
                                      <p:to>
                                        <p:strVal val="visible"/>
                                      </p:to>
                                    </p:set>
                                    <p:animEffect transition="in" filter="wipe(left)">
                                      <p:cBhvr>
                                        <p:cTn id="16" dur="500"/>
                                        <p:tgtEl>
                                          <p:spTgt spid="415749"/>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415764"/>
                                        </p:tgtEl>
                                        <p:attrNameLst>
                                          <p:attrName>style.visibility</p:attrName>
                                        </p:attrNameLst>
                                      </p:cBhvr>
                                      <p:to>
                                        <p:strVal val="visible"/>
                                      </p:to>
                                    </p:set>
                                    <p:animEffect transition="in" filter="wipe(down)">
                                      <p:cBhvr>
                                        <p:cTn id="20" dur="500"/>
                                        <p:tgtEl>
                                          <p:spTgt spid="41576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15750"/>
                                        </p:tgtEl>
                                        <p:attrNameLst>
                                          <p:attrName>style.visibility</p:attrName>
                                        </p:attrNameLst>
                                      </p:cBhvr>
                                      <p:to>
                                        <p:strVal val="visible"/>
                                      </p:to>
                                    </p:set>
                                    <p:animEffect transition="in" filter="wipe(left)">
                                      <p:cBhvr>
                                        <p:cTn id="25" dur="500"/>
                                        <p:tgtEl>
                                          <p:spTgt spid="415750"/>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415765"/>
                                        </p:tgtEl>
                                        <p:attrNameLst>
                                          <p:attrName>style.visibility</p:attrName>
                                        </p:attrNameLst>
                                      </p:cBhvr>
                                      <p:to>
                                        <p:strVal val="visible"/>
                                      </p:to>
                                    </p:set>
                                    <p:animEffect transition="in" filter="wipe(left)">
                                      <p:cBhvr>
                                        <p:cTn id="29" dur="500"/>
                                        <p:tgtEl>
                                          <p:spTgt spid="415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8" grpId="0" autoUpdateAnimBg="0"/>
      <p:bldP spid="415749" grpId="0" autoUpdateAnimBg="0"/>
      <p:bldP spid="415750"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6471" name="Picture 7" descr="fig0414aa"/>
          <p:cNvPicPr>
            <a:picLocks noChangeAspect="1" noChangeArrowheads="1"/>
          </p:cNvPicPr>
          <p:nvPr/>
        </p:nvPicPr>
        <p:blipFill>
          <a:blip r:embed="rId3" cstate="print"/>
          <a:srcRect/>
          <a:stretch>
            <a:fillRect/>
          </a:stretch>
        </p:blipFill>
        <p:spPr bwMode="auto">
          <a:xfrm>
            <a:off x="2233613" y="942975"/>
            <a:ext cx="4676775" cy="4972050"/>
          </a:xfrm>
          <a:prstGeom prst="rect">
            <a:avLst/>
          </a:prstGeom>
          <a:noFill/>
        </p:spPr>
      </p:pic>
      <p:pic>
        <p:nvPicPr>
          <p:cNvPr id="446472" name="Picture 8" descr="fig0414ab"/>
          <p:cNvPicPr>
            <a:picLocks noChangeAspect="1" noChangeArrowheads="1"/>
          </p:cNvPicPr>
          <p:nvPr/>
        </p:nvPicPr>
        <p:blipFill>
          <a:blip r:embed="rId4" cstate="print"/>
          <a:srcRect/>
          <a:stretch>
            <a:fillRect/>
          </a:stretch>
        </p:blipFill>
        <p:spPr bwMode="auto">
          <a:xfrm>
            <a:off x="2233613" y="942975"/>
            <a:ext cx="4676775" cy="4972050"/>
          </a:xfrm>
          <a:prstGeom prst="rect">
            <a:avLst/>
          </a:prstGeom>
          <a:noFill/>
        </p:spPr>
      </p:pic>
      <p:pic>
        <p:nvPicPr>
          <p:cNvPr id="446473" name="Picture 9" descr="fig0414ac"/>
          <p:cNvPicPr>
            <a:picLocks noChangeAspect="1" noChangeArrowheads="1"/>
          </p:cNvPicPr>
          <p:nvPr/>
        </p:nvPicPr>
        <p:blipFill>
          <a:blip r:embed="rId5" cstate="print"/>
          <a:srcRect/>
          <a:stretch>
            <a:fillRect/>
          </a:stretch>
        </p:blipFill>
        <p:spPr bwMode="auto">
          <a:xfrm>
            <a:off x="2233613" y="942975"/>
            <a:ext cx="4676775" cy="4972050"/>
          </a:xfrm>
          <a:prstGeom prst="rect">
            <a:avLst/>
          </a:prstGeom>
          <a:noFill/>
        </p:spPr>
      </p:pic>
      <p:pic>
        <p:nvPicPr>
          <p:cNvPr id="446474" name="Picture 10" descr="fig0414ad"/>
          <p:cNvPicPr>
            <a:picLocks noChangeAspect="1" noChangeArrowheads="1"/>
          </p:cNvPicPr>
          <p:nvPr/>
        </p:nvPicPr>
        <p:blipFill>
          <a:blip r:embed="rId6" cstate="print"/>
          <a:srcRect/>
          <a:stretch>
            <a:fillRect/>
          </a:stretch>
        </p:blipFill>
        <p:spPr bwMode="auto">
          <a:xfrm>
            <a:off x="2233613" y="942975"/>
            <a:ext cx="4676775" cy="497205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46472"/>
                                        </p:tgtEl>
                                        <p:attrNameLst>
                                          <p:attrName>style.visibility</p:attrName>
                                        </p:attrNameLst>
                                      </p:cBhvr>
                                      <p:to>
                                        <p:strVal val="visible"/>
                                      </p:to>
                                    </p:set>
                                    <p:animEffect transition="in" filter="wipe(down)">
                                      <p:cBhvr>
                                        <p:cTn id="7" dur="500"/>
                                        <p:tgtEl>
                                          <p:spTgt spid="44647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46473"/>
                                        </p:tgtEl>
                                        <p:attrNameLst>
                                          <p:attrName>style.visibility</p:attrName>
                                        </p:attrNameLst>
                                      </p:cBhvr>
                                      <p:to>
                                        <p:strVal val="visible"/>
                                      </p:to>
                                    </p:set>
                                    <p:animEffect transition="in" filter="wipe(down)">
                                      <p:cBhvr>
                                        <p:cTn id="12" dur="500"/>
                                        <p:tgtEl>
                                          <p:spTgt spid="44647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46474"/>
                                        </p:tgtEl>
                                        <p:attrNameLst>
                                          <p:attrName>style.visibility</p:attrName>
                                        </p:attrNameLst>
                                      </p:cBhvr>
                                      <p:to>
                                        <p:strVal val="visible"/>
                                      </p:to>
                                    </p:set>
                                    <p:animEffect transition="in" filter="wipe(left)">
                                      <p:cBhvr>
                                        <p:cTn id="17" dur="500"/>
                                        <p:tgtEl>
                                          <p:spTgt spid="446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8818" name="Rectangle 2"/>
          <p:cNvSpPr>
            <a:spLocks noGrp="1" noChangeArrowheads="1"/>
          </p:cNvSpPr>
          <p:nvPr>
            <p:ph type="title"/>
          </p:nvPr>
        </p:nvSpPr>
        <p:spPr/>
        <p:txBody>
          <a:bodyPr/>
          <a:lstStyle/>
          <a:p>
            <a:r>
              <a:rPr lang="en-US" dirty="0" smtClean="0"/>
              <a:t>MARKET </a:t>
            </a:r>
            <a:r>
              <a:rPr lang="en-US" dirty="0"/>
              <a:t>EQUILIBRIUM</a:t>
            </a:r>
          </a:p>
        </p:txBody>
      </p:sp>
      <p:sp>
        <p:nvSpPr>
          <p:cNvPr id="418819" name="Rectangle 3"/>
          <p:cNvSpPr>
            <a:spLocks noGrp="1" noChangeArrowheads="1"/>
          </p:cNvSpPr>
          <p:nvPr>
            <p:ph type="body" idx="1"/>
          </p:nvPr>
        </p:nvSpPr>
        <p:spPr>
          <a:xfrm>
            <a:off x="381000" y="1905000"/>
            <a:ext cx="8001000" cy="3797300"/>
          </a:xfrm>
        </p:spPr>
        <p:txBody>
          <a:bodyPr/>
          <a:lstStyle/>
          <a:p>
            <a:pPr>
              <a:buFont typeface="Webdings" pitchFamily="18" charset="2"/>
              <a:buNone/>
            </a:pPr>
            <a:r>
              <a:rPr lang="en-US" altLang="en-US" sz="2400"/>
              <a:t>Increase in Demand and Decrease in Supply</a:t>
            </a:r>
            <a:endParaRPr lang="en-US" altLang="en-US" b="0"/>
          </a:p>
          <a:p>
            <a:pPr lvl="2">
              <a:spcBef>
                <a:spcPct val="50000"/>
              </a:spcBef>
            </a:pPr>
            <a:r>
              <a:rPr lang="en-US" altLang="en-US"/>
              <a:t>Raises the equilibrium price. </a:t>
            </a:r>
          </a:p>
          <a:p>
            <a:pPr lvl="2">
              <a:spcBef>
                <a:spcPct val="50000"/>
              </a:spcBef>
            </a:pPr>
            <a:r>
              <a:rPr lang="en-US" altLang="en-US"/>
              <a:t>The change in the equilibrium quantity is ambiguous because the:</a:t>
            </a:r>
          </a:p>
          <a:p>
            <a:pPr lvl="3">
              <a:spcBef>
                <a:spcPct val="50000"/>
              </a:spcBef>
              <a:buFontTx/>
              <a:buNone/>
            </a:pPr>
            <a:r>
              <a:rPr lang="en-US" altLang="en-US" sz="2400"/>
              <a:t>Increase in demand </a:t>
            </a:r>
            <a:r>
              <a:rPr lang="en-US" altLang="en-US" sz="2400" i="1"/>
              <a:t>increases</a:t>
            </a:r>
            <a:r>
              <a:rPr lang="en-US" altLang="en-US" sz="2400"/>
              <a:t> the quantity.</a:t>
            </a:r>
          </a:p>
          <a:p>
            <a:pPr lvl="3">
              <a:spcBef>
                <a:spcPct val="50000"/>
              </a:spcBef>
              <a:buFontTx/>
              <a:buNone/>
            </a:pPr>
            <a:r>
              <a:rPr lang="en-US" altLang="en-US" sz="2400"/>
              <a:t>Decrease in supply </a:t>
            </a:r>
            <a:r>
              <a:rPr lang="en-US" altLang="en-US" sz="2400" i="1"/>
              <a:t>decreases</a:t>
            </a:r>
            <a:r>
              <a:rPr lang="en-US" altLang="en-US" sz="2400"/>
              <a:t> the quantity.</a:t>
            </a:r>
          </a:p>
          <a:p>
            <a:pPr lvl="1"/>
            <a:endParaRPr lang="en-US" altLang="en-US"/>
          </a:p>
          <a:p>
            <a:pPr lvl="1"/>
            <a:endParaRPr lang="en-US" altLang="en-US"/>
          </a:p>
          <a:p>
            <a:endParaRPr 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8819">
                                            <p:txEl>
                                              <p:pRg st="0" end="0"/>
                                            </p:txEl>
                                          </p:spTgt>
                                        </p:tgtEl>
                                        <p:attrNameLst>
                                          <p:attrName>style.visibility</p:attrName>
                                        </p:attrNameLst>
                                      </p:cBhvr>
                                      <p:to>
                                        <p:strVal val="visible"/>
                                      </p:to>
                                    </p:set>
                                    <p:animEffect transition="in" filter="wipe(left)">
                                      <p:cBhvr>
                                        <p:cTn id="7" dur="500"/>
                                        <p:tgtEl>
                                          <p:spTgt spid="4188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8819">
                                            <p:txEl>
                                              <p:pRg st="1" end="1"/>
                                            </p:txEl>
                                          </p:spTgt>
                                        </p:tgtEl>
                                        <p:attrNameLst>
                                          <p:attrName>style.visibility</p:attrName>
                                        </p:attrNameLst>
                                      </p:cBhvr>
                                      <p:to>
                                        <p:strVal val="visible"/>
                                      </p:to>
                                    </p:set>
                                    <p:animEffect transition="in" filter="wipe(left)">
                                      <p:cBhvr>
                                        <p:cTn id="12" dur="500"/>
                                        <p:tgtEl>
                                          <p:spTgt spid="4188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18819">
                                            <p:txEl>
                                              <p:pRg st="2" end="2"/>
                                            </p:txEl>
                                          </p:spTgt>
                                        </p:tgtEl>
                                        <p:attrNameLst>
                                          <p:attrName>style.visibility</p:attrName>
                                        </p:attrNameLst>
                                      </p:cBhvr>
                                      <p:to>
                                        <p:strVal val="visible"/>
                                      </p:to>
                                    </p:set>
                                    <p:animEffect transition="in" filter="wipe(left)">
                                      <p:cBhvr>
                                        <p:cTn id="17" dur="500"/>
                                        <p:tgtEl>
                                          <p:spTgt spid="4188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18819">
                                            <p:txEl>
                                              <p:pRg st="3" end="3"/>
                                            </p:txEl>
                                          </p:spTgt>
                                        </p:tgtEl>
                                        <p:attrNameLst>
                                          <p:attrName>style.visibility</p:attrName>
                                        </p:attrNameLst>
                                      </p:cBhvr>
                                      <p:to>
                                        <p:strVal val="visible"/>
                                      </p:to>
                                    </p:set>
                                    <p:animEffect transition="in" filter="wipe(left)">
                                      <p:cBhvr>
                                        <p:cTn id="22" dur="500"/>
                                        <p:tgtEl>
                                          <p:spTgt spid="4188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18819">
                                            <p:txEl>
                                              <p:pRg st="4" end="4"/>
                                            </p:txEl>
                                          </p:spTgt>
                                        </p:tgtEl>
                                        <p:attrNameLst>
                                          <p:attrName>style.visibility</p:attrName>
                                        </p:attrNameLst>
                                      </p:cBhvr>
                                      <p:to>
                                        <p:strVal val="visible"/>
                                      </p:to>
                                    </p:set>
                                    <p:animEffect transition="in" filter="wipe(left)">
                                      <p:cBhvr>
                                        <p:cTn id="27" dur="500"/>
                                        <p:tgtEl>
                                          <p:spTgt spid="4188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819" grpId="0" build="p" bldLvl="4"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r>
              <a:rPr lang="en-US" dirty="0" smtClean="0"/>
              <a:t>MARKET </a:t>
            </a:r>
            <a:r>
              <a:rPr lang="en-US" dirty="0"/>
              <a:t>EQUILIBRIUM</a:t>
            </a:r>
          </a:p>
        </p:txBody>
      </p:sp>
      <p:sp>
        <p:nvSpPr>
          <p:cNvPr id="419843" name="Rectangle 3"/>
          <p:cNvSpPr>
            <a:spLocks noGrp="1" noChangeArrowheads="1"/>
          </p:cNvSpPr>
          <p:nvPr>
            <p:ph type="body" idx="1"/>
          </p:nvPr>
        </p:nvSpPr>
        <p:spPr>
          <a:xfrm>
            <a:off x="76200" y="1600200"/>
            <a:ext cx="4114800" cy="1143000"/>
          </a:xfrm>
        </p:spPr>
        <p:txBody>
          <a:bodyPr/>
          <a:lstStyle/>
          <a:p>
            <a:pPr>
              <a:lnSpc>
                <a:spcPct val="90000"/>
              </a:lnSpc>
              <a:spcBef>
                <a:spcPct val="0"/>
              </a:spcBef>
              <a:buClrTx/>
              <a:buFontTx/>
              <a:buNone/>
            </a:pPr>
            <a:r>
              <a:rPr lang="en-US" altLang="en-US" sz="2400" b="0">
                <a:solidFill>
                  <a:schemeClr val="tx1"/>
                </a:solidFill>
              </a:rPr>
              <a:t>This figure shows the effects</a:t>
            </a:r>
          </a:p>
          <a:p>
            <a:pPr>
              <a:lnSpc>
                <a:spcPct val="90000"/>
              </a:lnSpc>
              <a:spcBef>
                <a:spcPct val="0"/>
              </a:spcBef>
              <a:buClrTx/>
              <a:buFontTx/>
              <a:buNone/>
            </a:pPr>
            <a:r>
              <a:rPr lang="en-US" altLang="en-US" sz="2400" b="0">
                <a:solidFill>
                  <a:schemeClr val="tx1"/>
                </a:solidFill>
              </a:rPr>
              <a:t>of a decrease in demand</a:t>
            </a:r>
          </a:p>
          <a:p>
            <a:pPr>
              <a:lnSpc>
                <a:spcPct val="90000"/>
              </a:lnSpc>
              <a:spcBef>
                <a:spcPct val="0"/>
              </a:spcBef>
              <a:buClrTx/>
              <a:buFontTx/>
              <a:buNone/>
            </a:pPr>
            <a:r>
              <a:rPr lang="en-US" altLang="en-US" sz="2400" b="0">
                <a:solidFill>
                  <a:schemeClr val="tx1"/>
                </a:solidFill>
              </a:rPr>
              <a:t>and an increase in supply.</a:t>
            </a:r>
            <a:endParaRPr lang="en-US" altLang="en-US" sz="2400" b="0">
              <a:solidFill>
                <a:schemeClr val="tx1"/>
              </a:solidFill>
              <a:latin typeface="Charcoal" charset="0"/>
            </a:endParaRPr>
          </a:p>
          <a:p>
            <a:pPr>
              <a:lnSpc>
                <a:spcPct val="90000"/>
              </a:lnSpc>
              <a:buFont typeface="Webdings" pitchFamily="18" charset="2"/>
              <a:buNone/>
            </a:pPr>
            <a:endParaRPr lang="en-US" sz="2400"/>
          </a:p>
        </p:txBody>
      </p:sp>
      <p:sp>
        <p:nvSpPr>
          <p:cNvPr id="419844" name="Rectangle 4"/>
          <p:cNvSpPr>
            <a:spLocks noChangeArrowheads="1"/>
          </p:cNvSpPr>
          <p:nvPr/>
        </p:nvSpPr>
        <p:spPr bwMode="auto">
          <a:xfrm>
            <a:off x="76200" y="2819400"/>
            <a:ext cx="4114800" cy="1676400"/>
          </a:xfrm>
          <a:prstGeom prst="rect">
            <a:avLst/>
          </a:prstGeom>
          <a:noFill/>
          <a:ln w="9525">
            <a:noFill/>
            <a:miter lim="800000"/>
            <a:headEnd/>
            <a:tailEnd/>
          </a:ln>
          <a:effectLst/>
        </p:spPr>
        <p:txBody>
          <a:bodyPr/>
          <a:lstStyle/>
          <a:p>
            <a:pPr marL="342900" indent="-342900"/>
            <a:r>
              <a:rPr lang="en-US" altLang="en-US"/>
              <a:t>A decrease in demand shifts</a:t>
            </a:r>
          </a:p>
          <a:p>
            <a:pPr marL="342900" indent="-342900"/>
            <a:r>
              <a:rPr lang="en-US" altLang="en-US"/>
              <a:t>the demand curve leftward;</a:t>
            </a:r>
          </a:p>
          <a:p>
            <a:pPr marL="342900" indent="-342900"/>
            <a:r>
              <a:rPr lang="en-US" altLang="en-US"/>
              <a:t>an increase in supply shifts</a:t>
            </a:r>
          </a:p>
          <a:p>
            <a:pPr marL="342900" indent="-342900"/>
            <a:r>
              <a:rPr lang="en-US" altLang="en-US"/>
              <a:t>the supply curve rightward.</a:t>
            </a:r>
            <a:endParaRPr lang="en-US" sz="2800" b="1">
              <a:solidFill>
                <a:srgbClr val="00468F"/>
              </a:solidFill>
            </a:endParaRPr>
          </a:p>
        </p:txBody>
      </p:sp>
      <p:sp>
        <p:nvSpPr>
          <p:cNvPr id="419845" name="Rectangle 5"/>
          <p:cNvSpPr>
            <a:spLocks noChangeArrowheads="1"/>
          </p:cNvSpPr>
          <p:nvPr/>
        </p:nvSpPr>
        <p:spPr bwMode="auto">
          <a:xfrm>
            <a:off x="76200" y="4572000"/>
            <a:ext cx="4419600" cy="533400"/>
          </a:xfrm>
          <a:prstGeom prst="rect">
            <a:avLst/>
          </a:prstGeom>
          <a:noFill/>
          <a:ln w="9525">
            <a:noFill/>
            <a:miter lim="800000"/>
            <a:headEnd/>
            <a:tailEnd/>
          </a:ln>
          <a:effectLst/>
        </p:spPr>
        <p:txBody>
          <a:bodyPr/>
          <a:lstStyle/>
          <a:p>
            <a:pPr marL="342900" indent="-342900"/>
            <a:r>
              <a:rPr lang="en-US" altLang="en-US" b="1"/>
              <a:t>3.</a:t>
            </a:r>
            <a:r>
              <a:rPr lang="en-US" altLang="en-US"/>
              <a:t> Equilibrium price falls.</a:t>
            </a:r>
            <a:endParaRPr lang="en-US" sz="2800" b="1">
              <a:solidFill>
                <a:srgbClr val="00468F"/>
              </a:solidFill>
            </a:endParaRPr>
          </a:p>
        </p:txBody>
      </p:sp>
      <p:sp>
        <p:nvSpPr>
          <p:cNvPr id="419846" name="Rectangle 6"/>
          <p:cNvSpPr>
            <a:spLocks noChangeArrowheads="1"/>
          </p:cNvSpPr>
          <p:nvPr/>
        </p:nvSpPr>
        <p:spPr bwMode="auto">
          <a:xfrm>
            <a:off x="76200" y="5334000"/>
            <a:ext cx="4419600" cy="1143000"/>
          </a:xfrm>
          <a:prstGeom prst="rect">
            <a:avLst/>
          </a:prstGeom>
          <a:noFill/>
          <a:ln w="9525">
            <a:noFill/>
            <a:miter lim="800000"/>
            <a:headEnd/>
            <a:tailEnd/>
          </a:ln>
          <a:effectLst/>
        </p:spPr>
        <p:txBody>
          <a:bodyPr/>
          <a:lstStyle/>
          <a:p>
            <a:pPr marL="342900" indent="-342900"/>
            <a:r>
              <a:rPr lang="en-US" altLang="en-US" b="1"/>
              <a:t>4.</a:t>
            </a:r>
            <a:r>
              <a:rPr lang="en-US" altLang="en-US"/>
              <a:t> Equilibrium quantity might increase, decrease, or not change.</a:t>
            </a:r>
            <a:endParaRPr lang="en-US" sz="2800" b="1">
              <a:solidFill>
                <a:srgbClr val="00468F"/>
              </a:solidFill>
            </a:endParaRPr>
          </a:p>
        </p:txBody>
      </p:sp>
      <p:pic>
        <p:nvPicPr>
          <p:cNvPr id="419869" name="Picture 29" descr="slide70a"/>
          <p:cNvPicPr>
            <a:picLocks noChangeAspect="1" noChangeArrowheads="1"/>
          </p:cNvPicPr>
          <p:nvPr/>
        </p:nvPicPr>
        <p:blipFill>
          <a:blip r:embed="rId3" cstate="print"/>
          <a:srcRect/>
          <a:stretch>
            <a:fillRect/>
          </a:stretch>
        </p:blipFill>
        <p:spPr bwMode="auto">
          <a:xfrm>
            <a:off x="4311650" y="1828800"/>
            <a:ext cx="4298950" cy="4648200"/>
          </a:xfrm>
          <a:prstGeom prst="rect">
            <a:avLst/>
          </a:prstGeom>
          <a:noFill/>
        </p:spPr>
      </p:pic>
      <p:pic>
        <p:nvPicPr>
          <p:cNvPr id="419870" name="Picture 30" descr="slide70b"/>
          <p:cNvPicPr>
            <a:picLocks noChangeAspect="1" noChangeArrowheads="1"/>
          </p:cNvPicPr>
          <p:nvPr/>
        </p:nvPicPr>
        <p:blipFill>
          <a:blip r:embed="rId4" cstate="print"/>
          <a:srcRect/>
          <a:stretch>
            <a:fillRect/>
          </a:stretch>
        </p:blipFill>
        <p:spPr bwMode="auto">
          <a:xfrm>
            <a:off x="4311650" y="1828800"/>
            <a:ext cx="4298950" cy="4648200"/>
          </a:xfrm>
          <a:prstGeom prst="rect">
            <a:avLst/>
          </a:prstGeom>
          <a:noFill/>
        </p:spPr>
      </p:pic>
      <p:pic>
        <p:nvPicPr>
          <p:cNvPr id="419871" name="Picture 31" descr="slide70c"/>
          <p:cNvPicPr>
            <a:picLocks noChangeAspect="1" noChangeArrowheads="1"/>
          </p:cNvPicPr>
          <p:nvPr/>
        </p:nvPicPr>
        <p:blipFill>
          <a:blip r:embed="rId5" cstate="print"/>
          <a:srcRect/>
          <a:stretch>
            <a:fillRect/>
          </a:stretch>
        </p:blipFill>
        <p:spPr bwMode="auto">
          <a:xfrm>
            <a:off x="4311650" y="1828800"/>
            <a:ext cx="4298950" cy="4648200"/>
          </a:xfrm>
          <a:prstGeom prst="rect">
            <a:avLst/>
          </a:prstGeom>
          <a:noFill/>
        </p:spPr>
      </p:pic>
      <p:pic>
        <p:nvPicPr>
          <p:cNvPr id="419872" name="Picture 32" descr="slide70d"/>
          <p:cNvPicPr>
            <a:picLocks noChangeAspect="1" noChangeArrowheads="1"/>
          </p:cNvPicPr>
          <p:nvPr/>
        </p:nvPicPr>
        <p:blipFill>
          <a:blip r:embed="rId6" cstate="print"/>
          <a:srcRect/>
          <a:stretch>
            <a:fillRect/>
          </a:stretch>
        </p:blipFill>
        <p:spPr bwMode="auto">
          <a:xfrm>
            <a:off x="4311650" y="1828800"/>
            <a:ext cx="4298950" cy="4648200"/>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844"/>
                                        </p:tgtEl>
                                        <p:attrNameLst>
                                          <p:attrName>style.visibility</p:attrName>
                                        </p:attrNameLst>
                                      </p:cBhvr>
                                      <p:to>
                                        <p:strVal val="visible"/>
                                      </p:to>
                                    </p:set>
                                    <p:animEffect transition="in" filter="wipe(left)">
                                      <p:cBhvr>
                                        <p:cTn id="7" dur="500"/>
                                        <p:tgtEl>
                                          <p:spTgt spid="41984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19870"/>
                                        </p:tgtEl>
                                        <p:attrNameLst>
                                          <p:attrName>style.visibility</p:attrName>
                                        </p:attrNameLst>
                                      </p:cBhvr>
                                      <p:to>
                                        <p:strVal val="visible"/>
                                      </p:to>
                                    </p:set>
                                    <p:animEffect transition="in" filter="wipe(up)">
                                      <p:cBhvr>
                                        <p:cTn id="11" dur="1000"/>
                                        <p:tgtEl>
                                          <p:spTgt spid="41987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19845"/>
                                        </p:tgtEl>
                                        <p:attrNameLst>
                                          <p:attrName>style.visibility</p:attrName>
                                        </p:attrNameLst>
                                      </p:cBhvr>
                                      <p:to>
                                        <p:strVal val="visible"/>
                                      </p:to>
                                    </p:set>
                                    <p:animEffect transition="in" filter="wipe(left)">
                                      <p:cBhvr>
                                        <p:cTn id="16" dur="500"/>
                                        <p:tgtEl>
                                          <p:spTgt spid="419845"/>
                                        </p:tgtEl>
                                      </p:cBhvr>
                                    </p:animEffect>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419871"/>
                                        </p:tgtEl>
                                        <p:attrNameLst>
                                          <p:attrName>style.visibility</p:attrName>
                                        </p:attrNameLst>
                                      </p:cBhvr>
                                      <p:to>
                                        <p:strVal val="visible"/>
                                      </p:to>
                                    </p:set>
                                    <p:animEffect transition="in" filter="wipe(up)">
                                      <p:cBhvr>
                                        <p:cTn id="20" dur="1000"/>
                                        <p:tgtEl>
                                          <p:spTgt spid="419871"/>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419846"/>
                                        </p:tgtEl>
                                        <p:attrNameLst>
                                          <p:attrName>style.visibility</p:attrName>
                                        </p:attrNameLst>
                                      </p:cBhvr>
                                      <p:to>
                                        <p:strVal val="visible"/>
                                      </p:to>
                                    </p:set>
                                    <p:animEffect transition="in" filter="wipe(left)">
                                      <p:cBhvr>
                                        <p:cTn id="25" dur="500"/>
                                        <p:tgtEl>
                                          <p:spTgt spid="419846"/>
                                        </p:tgtEl>
                                      </p:cBhvr>
                                    </p:animEffec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419872"/>
                                        </p:tgtEl>
                                        <p:attrNameLst>
                                          <p:attrName>style.visibility</p:attrName>
                                        </p:attrNameLst>
                                      </p:cBhvr>
                                      <p:to>
                                        <p:strVal val="visible"/>
                                      </p:to>
                                    </p:set>
                                    <p:animEffect transition="in" filter="wipe(left)">
                                      <p:cBhvr>
                                        <p:cTn id="29" dur="1000"/>
                                        <p:tgtEl>
                                          <p:spTgt spid="4198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4" grpId="0" autoUpdateAnimBg="0"/>
      <p:bldP spid="419845" grpId="0" autoUpdateAnimBg="0"/>
      <p:bldP spid="419846" grpId="0"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5451" name="Picture 11" descr="slide70a"/>
          <p:cNvPicPr>
            <a:picLocks noChangeAspect="1" noChangeArrowheads="1"/>
          </p:cNvPicPr>
          <p:nvPr/>
        </p:nvPicPr>
        <p:blipFill>
          <a:blip r:embed="rId3" cstate="print"/>
          <a:srcRect/>
          <a:stretch>
            <a:fillRect/>
          </a:stretch>
        </p:blipFill>
        <p:spPr bwMode="auto">
          <a:xfrm>
            <a:off x="1824038" y="457200"/>
            <a:ext cx="5495925" cy="5943600"/>
          </a:xfrm>
          <a:prstGeom prst="rect">
            <a:avLst/>
          </a:prstGeom>
          <a:noFill/>
        </p:spPr>
      </p:pic>
      <p:pic>
        <p:nvPicPr>
          <p:cNvPr id="445452" name="Picture 12" descr="slide70b"/>
          <p:cNvPicPr>
            <a:picLocks noChangeAspect="1" noChangeArrowheads="1"/>
          </p:cNvPicPr>
          <p:nvPr/>
        </p:nvPicPr>
        <p:blipFill>
          <a:blip r:embed="rId4" cstate="print"/>
          <a:srcRect/>
          <a:stretch>
            <a:fillRect/>
          </a:stretch>
        </p:blipFill>
        <p:spPr bwMode="auto">
          <a:xfrm>
            <a:off x="1824038" y="457200"/>
            <a:ext cx="5495925" cy="5943600"/>
          </a:xfrm>
          <a:prstGeom prst="rect">
            <a:avLst/>
          </a:prstGeom>
          <a:noFill/>
        </p:spPr>
      </p:pic>
      <p:pic>
        <p:nvPicPr>
          <p:cNvPr id="445453" name="Picture 13" descr="slide70c"/>
          <p:cNvPicPr>
            <a:picLocks noChangeAspect="1" noChangeArrowheads="1"/>
          </p:cNvPicPr>
          <p:nvPr/>
        </p:nvPicPr>
        <p:blipFill>
          <a:blip r:embed="rId5" cstate="print"/>
          <a:srcRect/>
          <a:stretch>
            <a:fillRect/>
          </a:stretch>
        </p:blipFill>
        <p:spPr bwMode="auto">
          <a:xfrm>
            <a:off x="1824038" y="457200"/>
            <a:ext cx="5495925" cy="5943600"/>
          </a:xfrm>
          <a:prstGeom prst="rect">
            <a:avLst/>
          </a:prstGeom>
          <a:noFill/>
        </p:spPr>
      </p:pic>
      <p:pic>
        <p:nvPicPr>
          <p:cNvPr id="445454" name="Picture 14" descr="slide70d"/>
          <p:cNvPicPr>
            <a:picLocks noChangeAspect="1" noChangeArrowheads="1"/>
          </p:cNvPicPr>
          <p:nvPr/>
        </p:nvPicPr>
        <p:blipFill>
          <a:blip r:embed="rId6" cstate="print"/>
          <a:srcRect/>
          <a:stretch>
            <a:fillRect/>
          </a:stretch>
        </p:blipFill>
        <p:spPr bwMode="auto">
          <a:xfrm>
            <a:off x="1824038" y="457200"/>
            <a:ext cx="5495925" cy="5943600"/>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45452"/>
                                        </p:tgtEl>
                                        <p:attrNameLst>
                                          <p:attrName>style.visibility</p:attrName>
                                        </p:attrNameLst>
                                      </p:cBhvr>
                                      <p:to>
                                        <p:strVal val="visible"/>
                                      </p:to>
                                    </p:set>
                                    <p:animEffect transition="in" filter="wipe(up)">
                                      <p:cBhvr>
                                        <p:cTn id="7" dur="1000"/>
                                        <p:tgtEl>
                                          <p:spTgt spid="4454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45453"/>
                                        </p:tgtEl>
                                        <p:attrNameLst>
                                          <p:attrName>style.visibility</p:attrName>
                                        </p:attrNameLst>
                                      </p:cBhvr>
                                      <p:to>
                                        <p:strVal val="visible"/>
                                      </p:to>
                                    </p:set>
                                    <p:animEffect transition="in" filter="wipe(up)">
                                      <p:cBhvr>
                                        <p:cTn id="12" dur="1000"/>
                                        <p:tgtEl>
                                          <p:spTgt spid="4454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45454"/>
                                        </p:tgtEl>
                                        <p:attrNameLst>
                                          <p:attrName>style.visibility</p:attrName>
                                        </p:attrNameLst>
                                      </p:cBhvr>
                                      <p:to>
                                        <p:strVal val="visible"/>
                                      </p:to>
                                    </p:set>
                                    <p:animEffect transition="in" filter="wipe(left)">
                                      <p:cBhvr>
                                        <p:cTn id="17" dur="1000"/>
                                        <p:tgtEl>
                                          <p:spTgt spid="4454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lstStyle/>
          <a:p>
            <a:r>
              <a:rPr lang="en-US" dirty="0" smtClean="0"/>
              <a:t>MARKET </a:t>
            </a:r>
            <a:r>
              <a:rPr lang="en-US" dirty="0"/>
              <a:t>EQUILIBRIUM</a:t>
            </a:r>
          </a:p>
        </p:txBody>
      </p:sp>
      <p:sp>
        <p:nvSpPr>
          <p:cNvPr id="420867" name="Rectangle 3"/>
          <p:cNvSpPr>
            <a:spLocks noGrp="1" noChangeArrowheads="1"/>
          </p:cNvSpPr>
          <p:nvPr>
            <p:ph type="body" idx="1"/>
          </p:nvPr>
        </p:nvSpPr>
        <p:spPr>
          <a:xfrm>
            <a:off x="381000" y="1905000"/>
            <a:ext cx="8001000" cy="3797300"/>
          </a:xfrm>
        </p:spPr>
        <p:txBody>
          <a:bodyPr/>
          <a:lstStyle/>
          <a:p>
            <a:pPr>
              <a:buFont typeface="Webdings" pitchFamily="18" charset="2"/>
              <a:buNone/>
            </a:pPr>
            <a:r>
              <a:rPr lang="en-US" altLang="en-US" sz="2400"/>
              <a:t>Decrease in Demand and Increase in Supply</a:t>
            </a:r>
            <a:endParaRPr lang="en-US" altLang="en-US" b="0"/>
          </a:p>
          <a:p>
            <a:pPr lvl="2">
              <a:spcBef>
                <a:spcPct val="50000"/>
              </a:spcBef>
            </a:pPr>
            <a:r>
              <a:rPr lang="en-US" altLang="en-US"/>
              <a:t>Lowers the equilibrium price. </a:t>
            </a:r>
          </a:p>
          <a:p>
            <a:pPr lvl="2">
              <a:spcBef>
                <a:spcPct val="50000"/>
              </a:spcBef>
            </a:pPr>
            <a:r>
              <a:rPr lang="en-US" altLang="en-US"/>
              <a:t>The change in the equilibrium quantity is ambiguous because the:</a:t>
            </a:r>
          </a:p>
          <a:p>
            <a:pPr lvl="3">
              <a:spcBef>
                <a:spcPct val="50000"/>
              </a:spcBef>
              <a:buFontTx/>
              <a:buNone/>
            </a:pPr>
            <a:r>
              <a:rPr lang="en-US" altLang="en-US" sz="2400"/>
              <a:t>Decrease in demand decreases the quantity.</a:t>
            </a:r>
          </a:p>
          <a:p>
            <a:pPr lvl="3">
              <a:spcBef>
                <a:spcPct val="50000"/>
              </a:spcBef>
              <a:buFontTx/>
              <a:buNone/>
            </a:pPr>
            <a:r>
              <a:rPr lang="en-US" altLang="en-US" sz="2400"/>
              <a:t>Increase in supply increases the quantity.</a:t>
            </a:r>
          </a:p>
          <a:p>
            <a:pPr lvl="1"/>
            <a:endParaRPr lang="en-US" altLang="en-US"/>
          </a:p>
          <a:p>
            <a:pPr lvl="1"/>
            <a:endParaRPr lang="en-US" altLang="en-US"/>
          </a:p>
          <a:p>
            <a:endParaRPr lang="en-US"/>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20867">
                                            <p:txEl>
                                              <p:pRg st="0" end="0"/>
                                            </p:txEl>
                                          </p:spTgt>
                                        </p:tgtEl>
                                        <p:attrNameLst>
                                          <p:attrName>style.visibility</p:attrName>
                                        </p:attrNameLst>
                                      </p:cBhvr>
                                      <p:to>
                                        <p:strVal val="visible"/>
                                      </p:to>
                                    </p:set>
                                    <p:animEffect transition="in" filter="wipe(left)">
                                      <p:cBhvr>
                                        <p:cTn id="7" dur="500"/>
                                        <p:tgtEl>
                                          <p:spTgt spid="4208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20867">
                                            <p:txEl>
                                              <p:pRg st="1" end="1"/>
                                            </p:txEl>
                                          </p:spTgt>
                                        </p:tgtEl>
                                        <p:attrNameLst>
                                          <p:attrName>style.visibility</p:attrName>
                                        </p:attrNameLst>
                                      </p:cBhvr>
                                      <p:to>
                                        <p:strVal val="visible"/>
                                      </p:to>
                                    </p:set>
                                    <p:animEffect transition="in" filter="wipe(left)">
                                      <p:cBhvr>
                                        <p:cTn id="12" dur="500"/>
                                        <p:tgtEl>
                                          <p:spTgt spid="4208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20867">
                                            <p:txEl>
                                              <p:pRg st="2" end="2"/>
                                            </p:txEl>
                                          </p:spTgt>
                                        </p:tgtEl>
                                        <p:attrNameLst>
                                          <p:attrName>style.visibility</p:attrName>
                                        </p:attrNameLst>
                                      </p:cBhvr>
                                      <p:to>
                                        <p:strVal val="visible"/>
                                      </p:to>
                                    </p:set>
                                    <p:animEffect transition="in" filter="wipe(left)">
                                      <p:cBhvr>
                                        <p:cTn id="17" dur="500"/>
                                        <p:tgtEl>
                                          <p:spTgt spid="4208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20867">
                                            <p:txEl>
                                              <p:pRg st="3" end="3"/>
                                            </p:txEl>
                                          </p:spTgt>
                                        </p:tgtEl>
                                        <p:attrNameLst>
                                          <p:attrName>style.visibility</p:attrName>
                                        </p:attrNameLst>
                                      </p:cBhvr>
                                      <p:to>
                                        <p:strVal val="visible"/>
                                      </p:to>
                                    </p:set>
                                    <p:animEffect transition="in" filter="wipe(left)">
                                      <p:cBhvr>
                                        <p:cTn id="22" dur="500"/>
                                        <p:tgtEl>
                                          <p:spTgt spid="4208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20867">
                                            <p:txEl>
                                              <p:pRg st="4" end="4"/>
                                            </p:txEl>
                                          </p:spTgt>
                                        </p:tgtEl>
                                        <p:attrNameLst>
                                          <p:attrName>style.visibility</p:attrName>
                                        </p:attrNameLst>
                                      </p:cBhvr>
                                      <p:to>
                                        <p:strVal val="visible"/>
                                      </p:to>
                                    </p:set>
                                    <p:animEffect transition="in" filter="wipe(left)">
                                      <p:cBhvr>
                                        <p:cTn id="27" dur="500"/>
                                        <p:tgtEl>
                                          <p:spTgt spid="4208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67" grpId="0" build="p" bldLvl="4"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91170" name="Rectangle 1026"/>
          <p:cNvSpPr>
            <a:spLocks noGrp="1" noChangeArrowheads="1"/>
          </p:cNvSpPr>
          <p:nvPr>
            <p:ph type="title"/>
          </p:nvPr>
        </p:nvSpPr>
        <p:spPr>
          <a:xfrm>
            <a:off x="4724400" y="0"/>
            <a:ext cx="4419600" cy="1219200"/>
          </a:xfrm>
        </p:spPr>
        <p:txBody>
          <a:bodyPr/>
          <a:lstStyle/>
          <a:p>
            <a:r>
              <a:rPr lang="en-US" dirty="0" smtClean="0">
                <a:latin typeface="Adobe Garamond Pro" pitchFamily="18" charset="0"/>
              </a:rPr>
              <a:t>REMOVING THE ASSUMPTION: SHIFTING THE DEMAND CURVE</a:t>
            </a:r>
            <a:endParaRPr lang="en-US" dirty="0">
              <a:latin typeface="Adobe Garamond Pro" pitchFamily="18" charset="0"/>
            </a:endParaRPr>
          </a:p>
        </p:txBody>
      </p:sp>
      <p:sp>
        <p:nvSpPr>
          <p:cNvPr id="391172" name="Rectangle 1028"/>
          <p:cNvSpPr>
            <a:spLocks noChangeArrowheads="1"/>
          </p:cNvSpPr>
          <p:nvPr/>
        </p:nvSpPr>
        <p:spPr bwMode="auto">
          <a:xfrm>
            <a:off x="76200" y="2895600"/>
            <a:ext cx="3581400" cy="1676400"/>
          </a:xfrm>
          <a:prstGeom prst="rect">
            <a:avLst/>
          </a:prstGeom>
          <a:noFill/>
          <a:ln w="9525">
            <a:noFill/>
            <a:miter lim="800000"/>
            <a:headEnd/>
            <a:tailEnd/>
          </a:ln>
          <a:effectLst/>
        </p:spPr>
        <p:txBody>
          <a:bodyPr/>
          <a:lstStyle/>
          <a:p>
            <a:pPr marL="342900" indent="-342900"/>
            <a:endParaRPr lang="en-US" altLang="en-US" dirty="0"/>
          </a:p>
        </p:txBody>
      </p:sp>
      <p:sp>
        <p:nvSpPr>
          <p:cNvPr id="391173" name="Rectangle 1029"/>
          <p:cNvSpPr>
            <a:spLocks noChangeArrowheads="1"/>
          </p:cNvSpPr>
          <p:nvPr/>
        </p:nvSpPr>
        <p:spPr bwMode="auto">
          <a:xfrm>
            <a:off x="76200" y="4648200"/>
            <a:ext cx="3962400" cy="1828800"/>
          </a:xfrm>
          <a:prstGeom prst="rect">
            <a:avLst/>
          </a:prstGeom>
          <a:noFill/>
          <a:ln w="9525">
            <a:noFill/>
            <a:miter lim="800000"/>
            <a:headEnd/>
            <a:tailEnd/>
          </a:ln>
          <a:effectLst/>
        </p:spPr>
        <p:txBody>
          <a:bodyPr/>
          <a:lstStyle/>
          <a:p>
            <a:pPr marL="342900" indent="-342900"/>
            <a:endParaRPr lang="en-US" altLang="en-US" dirty="0"/>
          </a:p>
          <a:p>
            <a:pPr marL="342900" indent="-342900">
              <a:spcBef>
                <a:spcPct val="20000"/>
              </a:spcBef>
              <a:buClr>
                <a:srgbClr val="00468F"/>
              </a:buClr>
              <a:buSzPct val="120000"/>
              <a:buFont typeface="Wingdings" pitchFamily="2" charset="2"/>
              <a:buChar char="§"/>
            </a:pPr>
            <a:endParaRPr lang="en-US" sz="2800" b="1" dirty="0">
              <a:solidFill>
                <a:srgbClr val="00468F"/>
              </a:solidFill>
            </a:endParaRPr>
          </a:p>
        </p:txBody>
      </p:sp>
      <p:pic>
        <p:nvPicPr>
          <p:cNvPr id="391174" name="Picture 1030" descr="fig0303a"/>
          <p:cNvPicPr>
            <a:picLocks noChangeAspect="1" noChangeArrowheads="1"/>
          </p:cNvPicPr>
          <p:nvPr/>
        </p:nvPicPr>
        <p:blipFill>
          <a:blip r:embed="rId3" cstate="print"/>
          <a:srcRect/>
          <a:stretch>
            <a:fillRect/>
          </a:stretch>
        </p:blipFill>
        <p:spPr bwMode="auto">
          <a:xfrm>
            <a:off x="3657600" y="1670050"/>
            <a:ext cx="4914900" cy="4983163"/>
          </a:xfrm>
          <a:prstGeom prst="rect">
            <a:avLst/>
          </a:prstGeom>
          <a:noFill/>
        </p:spPr>
      </p:pic>
      <p:pic>
        <p:nvPicPr>
          <p:cNvPr id="391175" name="Picture 1031" descr="fig0303b"/>
          <p:cNvPicPr>
            <a:picLocks noChangeAspect="1" noChangeArrowheads="1"/>
          </p:cNvPicPr>
          <p:nvPr/>
        </p:nvPicPr>
        <p:blipFill>
          <a:blip r:embed="rId4" cstate="print"/>
          <a:srcRect/>
          <a:stretch>
            <a:fillRect/>
          </a:stretch>
        </p:blipFill>
        <p:spPr bwMode="auto">
          <a:xfrm>
            <a:off x="3657600" y="1670050"/>
            <a:ext cx="4914900" cy="4983163"/>
          </a:xfrm>
          <a:prstGeom prst="rect">
            <a:avLst/>
          </a:prstGeom>
          <a:noFill/>
        </p:spPr>
      </p:pic>
      <p:pic>
        <p:nvPicPr>
          <p:cNvPr id="391176" name="Picture 1032" descr="fig0303c"/>
          <p:cNvPicPr>
            <a:picLocks noChangeAspect="1" noChangeArrowheads="1"/>
          </p:cNvPicPr>
          <p:nvPr/>
        </p:nvPicPr>
        <p:blipFill>
          <a:blip r:embed="rId5" cstate="print"/>
          <a:srcRect/>
          <a:stretch>
            <a:fillRect/>
          </a:stretch>
        </p:blipFill>
        <p:spPr bwMode="auto">
          <a:xfrm>
            <a:off x="3657600" y="1670050"/>
            <a:ext cx="4914900" cy="4983163"/>
          </a:xfrm>
          <a:prstGeom prst="rect">
            <a:avLst/>
          </a:prstGeom>
          <a:noFill/>
        </p:spPr>
      </p:pic>
      <p:sp>
        <p:nvSpPr>
          <p:cNvPr id="10" name="Content Placeholder 9"/>
          <p:cNvSpPr>
            <a:spLocks noGrp="1"/>
          </p:cNvSpPr>
          <p:nvPr>
            <p:ph idx="1"/>
          </p:nvPr>
        </p:nvSpPr>
        <p:spPr>
          <a:xfrm>
            <a:off x="76200" y="0"/>
            <a:ext cx="3581400" cy="4876800"/>
          </a:xfrm>
        </p:spPr>
        <p:txBody>
          <a:bodyPr/>
          <a:lstStyle/>
          <a:p>
            <a:pPr>
              <a:buNone/>
            </a:pPr>
            <a:endParaRPr lang="en-US" altLang="en-US" sz="2200" dirty="0">
              <a:solidFill>
                <a:schemeClr val="tx1">
                  <a:lumMod val="50000"/>
                  <a:lumOff val="50000"/>
                </a:schemeClr>
              </a:solidFill>
            </a:endParaRPr>
          </a:p>
          <a:p>
            <a:pPr>
              <a:buNone/>
            </a:pPr>
            <a:r>
              <a:rPr lang="en-US" altLang="en-US" sz="2200" dirty="0" smtClean="0">
                <a:solidFill>
                  <a:schemeClr val="tx1"/>
                </a:solidFill>
                <a:latin typeface="Adobe Garamond Pro" pitchFamily="18" charset="0"/>
              </a:rPr>
              <a:t>Changes in Demand </a:t>
            </a:r>
          </a:p>
          <a:p>
            <a:pPr>
              <a:buNone/>
            </a:pPr>
            <a:r>
              <a:rPr lang="en-US" altLang="en-US" sz="2200" dirty="0" smtClean="0">
                <a:solidFill>
                  <a:schemeClr val="tx1">
                    <a:lumMod val="50000"/>
                    <a:lumOff val="50000"/>
                  </a:schemeClr>
                </a:solidFill>
                <a:latin typeface="Adobe Garamond Pro" pitchFamily="18" charset="0"/>
              </a:rPr>
              <a:t>A change in the quantity that people plan to buy when any influence other than the price of the good changes.</a:t>
            </a:r>
            <a:endParaRPr lang="en-US" altLang="en-US" sz="2200" dirty="0">
              <a:solidFill>
                <a:schemeClr val="tx1">
                  <a:lumMod val="50000"/>
                  <a:lumOff val="50000"/>
                </a:schemeClr>
              </a:solidFill>
              <a:latin typeface="Adobe Garamond Pro" pitchFamily="18" charset="0"/>
            </a:endParaRPr>
          </a:p>
          <a:p>
            <a:pPr>
              <a:buNone/>
            </a:pPr>
            <a:r>
              <a:rPr lang="en-US" altLang="en-US" sz="2200" dirty="0" smtClean="0">
                <a:solidFill>
                  <a:schemeClr val="tx1">
                    <a:lumMod val="50000"/>
                    <a:lumOff val="50000"/>
                  </a:schemeClr>
                </a:solidFill>
                <a:latin typeface="Adobe Garamond Pro" pitchFamily="18" charset="0"/>
              </a:rPr>
              <a:t>A change in demand means that there is a new demand schedule and a new demand curve.</a:t>
            </a:r>
          </a:p>
          <a:p>
            <a:pPr>
              <a:buNone/>
            </a:pPr>
            <a:r>
              <a:rPr lang="en-US" altLang="en-US" sz="2200" dirty="0" smtClean="0">
                <a:solidFill>
                  <a:schemeClr val="tx1"/>
                </a:solidFill>
                <a:latin typeface="Adobe Garamond Pro" pitchFamily="18" charset="0"/>
              </a:rPr>
              <a:t>What happens?</a:t>
            </a:r>
            <a:endParaRPr lang="en-US" altLang="en-US" sz="2200" dirty="0">
              <a:solidFill>
                <a:schemeClr val="tx1"/>
              </a:solidFill>
              <a:latin typeface="Adobe Garamond Pro" pitchFamily="18" charset="0"/>
            </a:endParaRPr>
          </a:p>
          <a:p>
            <a:pPr>
              <a:buNone/>
            </a:pPr>
            <a:r>
              <a:rPr lang="en-US" altLang="en-US" sz="2200" dirty="0" smtClean="0">
                <a:solidFill>
                  <a:schemeClr val="tx1">
                    <a:lumMod val="50000"/>
                    <a:lumOff val="50000"/>
                  </a:schemeClr>
                </a:solidFill>
                <a:latin typeface="Adobe Garamond Pro" pitchFamily="18" charset="0"/>
              </a:rPr>
              <a:t>When demand decreases, the demand curve shifts leftward from </a:t>
            </a:r>
            <a:r>
              <a:rPr lang="en-US" altLang="en-US" sz="2200" i="1" dirty="0" smtClean="0">
                <a:solidFill>
                  <a:schemeClr val="tx1">
                    <a:lumMod val="50000"/>
                    <a:lumOff val="50000"/>
                  </a:schemeClr>
                </a:solidFill>
                <a:latin typeface="Adobe Garamond Pro" pitchFamily="18" charset="0"/>
              </a:rPr>
              <a:t>D</a:t>
            </a:r>
            <a:r>
              <a:rPr lang="en-US" altLang="en-US" sz="2200" baseline="-25000" dirty="0" smtClean="0">
                <a:solidFill>
                  <a:schemeClr val="tx1">
                    <a:lumMod val="50000"/>
                    <a:lumOff val="50000"/>
                  </a:schemeClr>
                </a:solidFill>
                <a:latin typeface="Adobe Garamond Pro" pitchFamily="18" charset="0"/>
              </a:rPr>
              <a:t>0</a:t>
            </a:r>
            <a:r>
              <a:rPr lang="en-US" altLang="en-US" sz="2200" dirty="0" smtClean="0">
                <a:solidFill>
                  <a:schemeClr val="tx1">
                    <a:lumMod val="50000"/>
                    <a:lumOff val="50000"/>
                  </a:schemeClr>
                </a:solidFill>
                <a:latin typeface="Adobe Garamond Pro" pitchFamily="18" charset="0"/>
              </a:rPr>
              <a:t> to </a:t>
            </a:r>
            <a:r>
              <a:rPr lang="en-US" altLang="en-US" sz="2200" i="1" dirty="0" smtClean="0">
                <a:solidFill>
                  <a:schemeClr val="tx1">
                    <a:lumMod val="50000"/>
                    <a:lumOff val="50000"/>
                  </a:schemeClr>
                </a:solidFill>
                <a:latin typeface="Adobe Garamond Pro" pitchFamily="18" charset="0"/>
              </a:rPr>
              <a:t>D</a:t>
            </a:r>
            <a:r>
              <a:rPr lang="en-US" altLang="en-US" sz="2200" baseline="-25000" dirty="0" smtClean="0">
                <a:solidFill>
                  <a:schemeClr val="tx1">
                    <a:lumMod val="50000"/>
                    <a:lumOff val="50000"/>
                  </a:schemeClr>
                </a:solidFill>
                <a:latin typeface="Adobe Garamond Pro" pitchFamily="18" charset="0"/>
              </a:rPr>
              <a:t>1</a:t>
            </a:r>
            <a:r>
              <a:rPr lang="en-US" altLang="en-US" sz="2200" dirty="0" smtClean="0">
                <a:solidFill>
                  <a:schemeClr val="tx1">
                    <a:lumMod val="50000"/>
                    <a:lumOff val="50000"/>
                  </a:schemeClr>
                </a:solidFill>
                <a:latin typeface="Adobe Garamond Pro" pitchFamily="18" charset="0"/>
              </a:rPr>
              <a:t>.</a:t>
            </a:r>
          </a:p>
          <a:p>
            <a:pPr>
              <a:buNone/>
            </a:pPr>
            <a:r>
              <a:rPr lang="en-US" altLang="en-US" sz="2200" dirty="0" smtClean="0">
                <a:solidFill>
                  <a:schemeClr val="tx1">
                    <a:lumMod val="50000"/>
                    <a:lumOff val="50000"/>
                  </a:schemeClr>
                </a:solidFill>
                <a:latin typeface="Adobe Garamond Pro" pitchFamily="18" charset="0"/>
              </a:rPr>
              <a:t>When demand increases, the demand curve shifts rightward from </a:t>
            </a:r>
            <a:r>
              <a:rPr lang="en-US" altLang="en-US" sz="2200" i="1" dirty="0" smtClean="0">
                <a:solidFill>
                  <a:schemeClr val="tx1">
                    <a:lumMod val="50000"/>
                    <a:lumOff val="50000"/>
                  </a:schemeClr>
                </a:solidFill>
                <a:latin typeface="Adobe Garamond Pro" pitchFamily="18" charset="0"/>
              </a:rPr>
              <a:t>D</a:t>
            </a:r>
            <a:r>
              <a:rPr lang="en-US" altLang="en-US" sz="2200" baseline="-25000" dirty="0" smtClean="0">
                <a:solidFill>
                  <a:schemeClr val="tx1">
                    <a:lumMod val="50000"/>
                    <a:lumOff val="50000"/>
                  </a:schemeClr>
                </a:solidFill>
                <a:latin typeface="Adobe Garamond Pro" pitchFamily="18" charset="0"/>
              </a:rPr>
              <a:t>0</a:t>
            </a:r>
            <a:r>
              <a:rPr lang="en-US" altLang="en-US" sz="2200" dirty="0" smtClean="0">
                <a:solidFill>
                  <a:schemeClr val="tx1">
                    <a:lumMod val="50000"/>
                    <a:lumOff val="50000"/>
                  </a:schemeClr>
                </a:solidFill>
                <a:latin typeface="Adobe Garamond Pro" pitchFamily="18" charset="0"/>
              </a:rPr>
              <a:t> to </a:t>
            </a:r>
            <a:r>
              <a:rPr lang="en-US" altLang="en-US" sz="2200" i="1" dirty="0" smtClean="0">
                <a:solidFill>
                  <a:schemeClr val="tx1">
                    <a:lumMod val="50000"/>
                    <a:lumOff val="50000"/>
                  </a:schemeClr>
                </a:solidFill>
                <a:latin typeface="Adobe Garamond Pro" pitchFamily="18" charset="0"/>
              </a:rPr>
              <a:t>D</a:t>
            </a:r>
            <a:r>
              <a:rPr lang="en-US" altLang="en-US" sz="2200" baseline="-25000" dirty="0" smtClean="0">
                <a:solidFill>
                  <a:schemeClr val="tx1">
                    <a:lumMod val="50000"/>
                    <a:lumOff val="50000"/>
                  </a:schemeClr>
                </a:solidFill>
                <a:latin typeface="Adobe Garamond Pro" pitchFamily="18" charset="0"/>
              </a:rPr>
              <a:t>2</a:t>
            </a:r>
            <a:r>
              <a:rPr lang="en-US" altLang="en-US" sz="2200" dirty="0" smtClean="0">
                <a:solidFill>
                  <a:schemeClr val="tx1">
                    <a:lumMod val="50000"/>
                    <a:lumOff val="50000"/>
                  </a:schemeClr>
                </a:solidFill>
                <a:latin typeface="Adobe Garamond Pro" pitchFamily="18" charset="0"/>
              </a:rPr>
              <a:t>.</a:t>
            </a:r>
            <a:endParaRPr lang="en-US" altLang="en-US" sz="2200" dirty="0">
              <a:solidFill>
                <a:schemeClr val="tx1">
                  <a:lumMod val="50000"/>
                  <a:lumOff val="50000"/>
                </a:schemeClr>
              </a:solidFill>
              <a:latin typeface="Adobe Garamond Pro"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blinds(horizontal)">
                                      <p:cBhvr>
                                        <p:cTn id="7" dur="500"/>
                                        <p:tgtEl>
                                          <p:spTgt spid="1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xEl>
                                              <p:pRg st="2" end="2"/>
                                            </p:txEl>
                                          </p:spTgt>
                                        </p:tgtEl>
                                        <p:attrNameLst>
                                          <p:attrName>style.visibility</p:attrName>
                                        </p:attrNameLst>
                                      </p:cBhvr>
                                      <p:to>
                                        <p:strVal val="visible"/>
                                      </p:to>
                                    </p:set>
                                    <p:animEffect transition="in" filter="blinds(horizontal)">
                                      <p:cBhvr>
                                        <p:cTn id="12" dur="500"/>
                                        <p:tgtEl>
                                          <p:spTgt spid="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animEffect transition="in" filter="blinds(horizontal)">
                                      <p:cBhvr>
                                        <p:cTn id="17" dur="500"/>
                                        <p:tgtEl>
                                          <p:spTgt spid="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blinds(horizontal)">
                                      <p:cBhvr>
                                        <p:cTn id="22" dur="500"/>
                                        <p:tgtEl>
                                          <p:spTgt spid="1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animEffect transition="in" filter="blinds(horizontal)">
                                      <p:cBhvr>
                                        <p:cTn id="27" dur="500"/>
                                        <p:tgtEl>
                                          <p:spTgt spid="10">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nodePh="1">
                                  <p:stCondLst>
                                    <p:cond delay="0"/>
                                  </p:stCondLst>
                                  <p:endCondLst>
                                    <p:cond evt="begin" delay="0">
                                      <p:tn val="30"/>
                                    </p:cond>
                                  </p:endCondLst>
                                  <p:childTnLst>
                                    <p:set>
                                      <p:cBhvr>
                                        <p:cTn id="31" dur="1" fill="hold">
                                          <p:stCondLst>
                                            <p:cond delay="0"/>
                                          </p:stCondLst>
                                        </p:cTn>
                                        <p:tgtEl>
                                          <p:spTgt spid="391173"/>
                                        </p:tgtEl>
                                        <p:attrNameLst>
                                          <p:attrName>style.visibility</p:attrName>
                                        </p:attrNameLst>
                                      </p:cBhvr>
                                      <p:to>
                                        <p:strVal val="visible"/>
                                      </p:to>
                                    </p:set>
                                    <p:animEffect transition="in" filter="wipe(left)">
                                      <p:cBhvr>
                                        <p:cTn id="32" dur="500"/>
                                        <p:tgtEl>
                                          <p:spTgt spid="39117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
                                            <p:txEl>
                                              <p:pRg st="6" end="6"/>
                                            </p:txEl>
                                          </p:spTgt>
                                        </p:tgtEl>
                                        <p:attrNameLst>
                                          <p:attrName>style.visibility</p:attrName>
                                        </p:attrNameLst>
                                      </p:cBhvr>
                                      <p:to>
                                        <p:strVal val="visible"/>
                                      </p:to>
                                    </p:set>
                                    <p:animEffect transition="in" filter="blinds(horizontal)">
                                      <p:cBhvr>
                                        <p:cTn id="37" dur="500"/>
                                        <p:tgtEl>
                                          <p:spTgt spid="10">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nodePh="1">
                                  <p:stCondLst>
                                    <p:cond delay="0"/>
                                  </p:stCondLst>
                                  <p:endCondLst>
                                    <p:cond evt="begin" delay="0">
                                      <p:tn val="40"/>
                                    </p:cond>
                                  </p:endCondLst>
                                  <p:childTnLst>
                                    <p:set>
                                      <p:cBhvr>
                                        <p:cTn id="41" dur="1" fill="hold">
                                          <p:stCondLst>
                                            <p:cond delay="0"/>
                                          </p:stCondLst>
                                        </p:cTn>
                                        <p:tgtEl>
                                          <p:spTgt spid="391172"/>
                                        </p:tgtEl>
                                        <p:attrNameLst>
                                          <p:attrName>style.visibility</p:attrName>
                                        </p:attrNameLst>
                                      </p:cBhvr>
                                      <p:to>
                                        <p:strVal val="visible"/>
                                      </p:to>
                                    </p:set>
                                    <p:animEffect transition="in" filter="wipe(left)">
                                      <p:cBhvr>
                                        <p:cTn id="42" dur="500"/>
                                        <p:tgtEl>
                                          <p:spTgt spid="39117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391175"/>
                                        </p:tgtEl>
                                        <p:attrNameLst>
                                          <p:attrName>style.visibility</p:attrName>
                                        </p:attrNameLst>
                                      </p:cBhvr>
                                      <p:to>
                                        <p:strVal val="visible"/>
                                      </p:to>
                                    </p:set>
                                    <p:animEffect transition="in" filter="wipe(right)">
                                      <p:cBhvr>
                                        <p:cTn id="47" dur="500"/>
                                        <p:tgtEl>
                                          <p:spTgt spid="39117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391176"/>
                                        </p:tgtEl>
                                        <p:attrNameLst>
                                          <p:attrName>style.visibility</p:attrName>
                                        </p:attrNameLst>
                                      </p:cBhvr>
                                      <p:to>
                                        <p:strVal val="visible"/>
                                      </p:to>
                                    </p:set>
                                    <p:animEffect transition="in" filter="wipe(left)">
                                      <p:cBhvr>
                                        <p:cTn id="52" dur="500"/>
                                        <p:tgtEl>
                                          <p:spTgt spid="391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2" grpId="0" autoUpdateAnimBg="0"/>
      <p:bldP spid="391173" grpId="0" autoUpdateAnimBg="0"/>
      <p:bldP spid="10"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1283" name="Text Box 3"/>
          <p:cNvSpPr txBox="1">
            <a:spLocks noChangeArrowheads="1"/>
          </p:cNvSpPr>
          <p:nvPr/>
        </p:nvSpPr>
        <p:spPr bwMode="auto">
          <a:xfrm>
            <a:off x="0" y="838200"/>
            <a:ext cx="9144000" cy="1279525"/>
          </a:xfrm>
          <a:prstGeom prst="rect">
            <a:avLst/>
          </a:prstGeom>
          <a:noFill/>
          <a:ln w="9525">
            <a:noFill/>
            <a:miter lim="800000"/>
            <a:headEnd/>
            <a:tailEnd/>
          </a:ln>
        </p:spPr>
        <p:txBody>
          <a:bodyPr lIns="457200" tIns="91440" rIns="457200" bIns="91440" anchor="ctr">
            <a:spAutoFit/>
          </a:bodyPr>
          <a:lstStyle/>
          <a:p>
            <a:pPr algn="ctr">
              <a:spcBef>
                <a:spcPct val="50000"/>
              </a:spcBef>
              <a:buFontTx/>
              <a:buNone/>
            </a:pPr>
            <a:r>
              <a:rPr kumimoji="0" lang="en-US" altLang="en-US" b="1" dirty="0">
                <a:latin typeface="Arial" charset="0"/>
              </a:rPr>
              <a:t>If the market price or quantity supplied is anywhere but at the equilibrium price, the market is in a state called disequilibrium.  There are two causes for </a:t>
            </a:r>
            <a:r>
              <a:rPr kumimoji="0" lang="en-US" altLang="en-US" b="1" dirty="0">
                <a:solidFill>
                  <a:schemeClr val="accent2"/>
                </a:solidFill>
                <a:latin typeface="Arial" charset="0"/>
              </a:rPr>
              <a:t>disequilibrium</a:t>
            </a:r>
            <a:r>
              <a:rPr kumimoji="0" lang="en-US" altLang="en-US" b="1" dirty="0">
                <a:latin typeface="Arial" charset="0"/>
              </a:rPr>
              <a:t>:</a:t>
            </a:r>
          </a:p>
        </p:txBody>
      </p:sp>
      <p:sp>
        <p:nvSpPr>
          <p:cNvPr id="481284" name="Rectangle 4"/>
          <p:cNvSpPr>
            <a:spLocks noGrp="1" noChangeArrowheads="1"/>
          </p:cNvSpPr>
          <p:nvPr>
            <p:ph type="title"/>
          </p:nvPr>
        </p:nvSpPr>
        <p:spPr>
          <a:xfrm>
            <a:off x="304800" y="190500"/>
            <a:ext cx="7086600" cy="533400"/>
          </a:xfrm>
        </p:spPr>
        <p:txBody>
          <a:bodyPr/>
          <a:lstStyle/>
          <a:p>
            <a:pPr>
              <a:defRPr/>
            </a:pPr>
            <a:r>
              <a:rPr lang="en-US" altLang="en-US" dirty="0" smtClean="0"/>
              <a:t>Market Disequilibrium</a:t>
            </a:r>
          </a:p>
        </p:txBody>
      </p:sp>
      <p:sp>
        <p:nvSpPr>
          <p:cNvPr id="481285" name="Rectangle 5"/>
          <p:cNvSpPr>
            <a:spLocks noGrp="1" noChangeArrowheads="1"/>
          </p:cNvSpPr>
          <p:nvPr>
            <p:ph type="body" sz="half" idx="1"/>
          </p:nvPr>
        </p:nvSpPr>
        <p:spPr>
          <a:xfrm>
            <a:off x="304800" y="2427288"/>
            <a:ext cx="4229100" cy="1895475"/>
          </a:xfrm>
        </p:spPr>
        <p:txBody>
          <a:bodyPr/>
          <a:lstStyle/>
          <a:p>
            <a:pPr>
              <a:buFontTx/>
              <a:buNone/>
            </a:pPr>
            <a:r>
              <a:rPr lang="en-US" altLang="en-US" sz="1800" dirty="0" smtClean="0">
                <a:solidFill>
                  <a:schemeClr val="hlink"/>
                </a:solidFill>
              </a:rPr>
              <a:t>Excess Demand</a:t>
            </a:r>
            <a:endParaRPr lang="en-US" altLang="en-US" sz="1800" dirty="0" smtClean="0"/>
          </a:p>
          <a:p>
            <a:r>
              <a:rPr lang="en-US" altLang="en-US" sz="1800" dirty="0" smtClean="0"/>
              <a:t>Excess demand occurs when quantity demanded is more than quantity supplied.</a:t>
            </a:r>
          </a:p>
          <a:p>
            <a:r>
              <a:rPr lang="en-US" altLang="en-US" sz="1800" dirty="0" smtClean="0"/>
              <a:t>Shortage </a:t>
            </a:r>
          </a:p>
          <a:p>
            <a:endParaRPr lang="en-US" altLang="en-US" sz="1800" dirty="0" smtClean="0"/>
          </a:p>
        </p:txBody>
      </p:sp>
      <p:sp>
        <p:nvSpPr>
          <p:cNvPr id="481286" name="Rectangle 6"/>
          <p:cNvSpPr>
            <a:spLocks noGrp="1" noChangeArrowheads="1"/>
          </p:cNvSpPr>
          <p:nvPr>
            <p:ph type="body" sz="half" idx="2"/>
          </p:nvPr>
        </p:nvSpPr>
        <p:spPr>
          <a:xfrm>
            <a:off x="4686300" y="2427288"/>
            <a:ext cx="4229100" cy="1895475"/>
          </a:xfrm>
        </p:spPr>
        <p:txBody>
          <a:bodyPr/>
          <a:lstStyle/>
          <a:p>
            <a:pPr>
              <a:buFontTx/>
              <a:buNone/>
            </a:pPr>
            <a:r>
              <a:rPr lang="en-US" altLang="en-US" sz="1800" smtClean="0">
                <a:solidFill>
                  <a:schemeClr val="hlink"/>
                </a:solidFill>
              </a:rPr>
              <a:t>Excess Supply</a:t>
            </a:r>
            <a:endParaRPr lang="en-US" altLang="en-US" sz="1800" smtClean="0"/>
          </a:p>
          <a:p>
            <a:r>
              <a:rPr lang="en-US" altLang="en-US" sz="1800" smtClean="0"/>
              <a:t>Excess supply occurs when quantity supplied exceeds quantity demanded.</a:t>
            </a:r>
          </a:p>
          <a:p>
            <a:r>
              <a:rPr lang="en-US" altLang="en-US" sz="1800" smtClean="0"/>
              <a:t>Surplus</a:t>
            </a:r>
          </a:p>
        </p:txBody>
      </p:sp>
      <p:pic>
        <p:nvPicPr>
          <p:cNvPr id="28678" name="Picture 7"/>
          <p:cNvPicPr>
            <a:picLocks noChangeAspect="1" noChangeArrowheads="1"/>
          </p:cNvPicPr>
          <p:nvPr/>
        </p:nvPicPr>
        <p:blipFill>
          <a:blip r:embed="rId2" cstate="print"/>
          <a:srcRect/>
          <a:stretch>
            <a:fillRect/>
          </a:stretch>
        </p:blipFill>
        <p:spPr bwMode="auto">
          <a:xfrm>
            <a:off x="2135188" y="6270625"/>
            <a:ext cx="438150" cy="412750"/>
          </a:xfrm>
          <a:prstGeom prst="rect">
            <a:avLst/>
          </a:prstGeom>
          <a:noFill/>
          <a:ln w="9525">
            <a:noFill/>
            <a:miter lim="800000"/>
            <a:headEnd/>
            <a:tailEnd/>
          </a:ln>
        </p:spPr>
      </p:pic>
      <p:pic>
        <p:nvPicPr>
          <p:cNvPr id="28679" name="Picture 8">
            <a:hlinkClick r:id="rId3" action="ppaction://hlinksldjump"/>
          </p:cNvPr>
          <p:cNvPicPr>
            <a:picLocks noChangeAspect="1" noChangeArrowheads="1"/>
          </p:cNvPicPr>
          <p:nvPr/>
        </p:nvPicPr>
        <p:blipFill>
          <a:blip r:embed="rId4" cstate="print"/>
          <a:srcRect/>
          <a:stretch>
            <a:fillRect/>
          </a:stretch>
        </p:blipFill>
        <p:spPr bwMode="auto">
          <a:xfrm>
            <a:off x="2732088" y="6270625"/>
            <a:ext cx="438150" cy="412750"/>
          </a:xfrm>
          <a:prstGeom prst="rect">
            <a:avLst/>
          </a:prstGeom>
          <a:noFill/>
          <a:ln w="9525">
            <a:noFill/>
            <a:miter lim="800000"/>
            <a:headEnd/>
            <a:tailEnd/>
          </a:ln>
        </p:spPr>
      </p:pic>
      <p:pic>
        <p:nvPicPr>
          <p:cNvPr id="28680" name="Picture 9">
            <a:hlinkClick r:id="rId5" action="ppaction://hlinksldjump"/>
          </p:cNvPr>
          <p:cNvPicPr>
            <a:picLocks noChangeAspect="1" noChangeArrowheads="1"/>
          </p:cNvPicPr>
          <p:nvPr/>
        </p:nvPicPr>
        <p:blipFill>
          <a:blip r:embed="rId6" cstate="print"/>
          <a:srcRect/>
          <a:stretch>
            <a:fillRect/>
          </a:stretch>
        </p:blipFill>
        <p:spPr bwMode="auto">
          <a:xfrm>
            <a:off x="3330575" y="6270625"/>
            <a:ext cx="438150" cy="412750"/>
          </a:xfrm>
          <a:prstGeom prst="rect">
            <a:avLst/>
          </a:prstGeom>
          <a:noFill/>
          <a:ln w="9525">
            <a:noFill/>
            <a:miter lim="800000"/>
            <a:headEnd/>
            <a:tailEnd/>
          </a:ln>
        </p:spPr>
      </p:pic>
      <p:pic>
        <p:nvPicPr>
          <p:cNvPr id="28681" name="Picture 10">
            <a:hlinkClick r:id="" action="ppaction://hlinkshowjump?jump=endshow"/>
          </p:cNvPr>
          <p:cNvPicPr>
            <a:picLocks noChangeAspect="1" noChangeArrowheads="1"/>
          </p:cNvPicPr>
          <p:nvPr/>
        </p:nvPicPr>
        <p:blipFill>
          <a:blip r:embed="rId7" cstate="print"/>
          <a:srcRect/>
          <a:stretch>
            <a:fillRect/>
          </a:stretch>
        </p:blipFill>
        <p:spPr bwMode="auto">
          <a:xfrm>
            <a:off x="5548313" y="6270625"/>
            <a:ext cx="430212" cy="417513"/>
          </a:xfrm>
          <a:prstGeom prst="rect">
            <a:avLst/>
          </a:prstGeom>
          <a:noFill/>
          <a:ln w="9525">
            <a:noFill/>
            <a:miter lim="800000"/>
            <a:headEnd/>
            <a:tailEnd/>
          </a:ln>
        </p:spPr>
      </p:pic>
      <p:pic>
        <p:nvPicPr>
          <p:cNvPr id="28682" name="Picture 11">
            <a:hlinkClick r:id="" action="ppaction://hlinkshowjump?jump=previousslide"/>
          </p:cNvPr>
          <p:cNvPicPr>
            <a:picLocks noChangeAspect="1" noChangeArrowheads="1"/>
          </p:cNvPicPr>
          <p:nvPr/>
        </p:nvPicPr>
        <p:blipFill>
          <a:blip r:embed="rId8" cstate="print"/>
          <a:srcRect/>
          <a:stretch>
            <a:fillRect/>
          </a:stretch>
        </p:blipFill>
        <p:spPr bwMode="auto">
          <a:xfrm>
            <a:off x="6221413" y="6153150"/>
            <a:ext cx="682625" cy="633413"/>
          </a:xfrm>
          <a:prstGeom prst="rect">
            <a:avLst/>
          </a:prstGeom>
          <a:noFill/>
          <a:ln w="9525">
            <a:noFill/>
            <a:miter lim="800000"/>
            <a:headEnd/>
            <a:tailEnd/>
          </a:ln>
        </p:spPr>
      </p:pic>
      <p:pic>
        <p:nvPicPr>
          <p:cNvPr id="28683" name="Picture 12">
            <a:hlinkClick r:id="" action="ppaction://hlinkshowjump?jump=nextslide"/>
          </p:cNvPr>
          <p:cNvPicPr>
            <a:picLocks noChangeAspect="1" noChangeArrowheads="1"/>
          </p:cNvPicPr>
          <p:nvPr/>
        </p:nvPicPr>
        <p:blipFill>
          <a:blip r:embed="rId9" cstate="print"/>
          <a:srcRect/>
          <a:stretch>
            <a:fillRect/>
          </a:stretch>
        </p:blipFill>
        <p:spPr bwMode="auto">
          <a:xfrm>
            <a:off x="6904038" y="6153150"/>
            <a:ext cx="682625" cy="633413"/>
          </a:xfrm>
          <a:prstGeom prst="rect">
            <a:avLst/>
          </a:prstGeom>
          <a:noFill/>
          <a:ln w="9525">
            <a:noFill/>
            <a:miter lim="800000"/>
            <a:headEnd/>
            <a:tailEnd/>
          </a:ln>
        </p:spPr>
      </p:pic>
      <p:sp>
        <p:nvSpPr>
          <p:cNvPr id="28684" name="Rectangle 13"/>
          <p:cNvSpPr>
            <a:spLocks noChangeArrowheads="1"/>
          </p:cNvSpPr>
          <p:nvPr/>
        </p:nvSpPr>
        <p:spPr bwMode="auto">
          <a:xfrm>
            <a:off x="0" y="5810250"/>
            <a:ext cx="9144000" cy="10477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endParaRPr lang="en-US"/>
          </a:p>
        </p:txBody>
      </p:sp>
      <p:sp>
        <p:nvSpPr>
          <p:cNvPr id="481294" name="Text Box 14"/>
          <p:cNvSpPr txBox="1">
            <a:spLocks noChangeArrowheads="1"/>
          </p:cNvSpPr>
          <p:nvPr/>
        </p:nvSpPr>
        <p:spPr bwMode="auto">
          <a:xfrm>
            <a:off x="0" y="5867400"/>
            <a:ext cx="9144000" cy="914400"/>
          </a:xfrm>
          <a:prstGeom prst="rect">
            <a:avLst/>
          </a:prstGeom>
          <a:solidFill>
            <a:schemeClr val="accent2"/>
          </a:solidFill>
          <a:ln>
            <a:headEnd/>
            <a:tailEnd/>
          </a:ln>
        </p:spPr>
        <p:style>
          <a:lnRef idx="2">
            <a:schemeClr val="accent2"/>
          </a:lnRef>
          <a:fillRef idx="1">
            <a:schemeClr val="lt1"/>
          </a:fillRef>
          <a:effectRef idx="0">
            <a:schemeClr val="accent2"/>
          </a:effectRef>
          <a:fontRef idx="minor">
            <a:schemeClr val="dk1"/>
          </a:fontRef>
        </p:style>
        <p:txBody>
          <a:bodyPr lIns="457200" tIns="91440" rIns="457200" bIns="91440" anchor="ctr">
            <a:spAutoFit/>
          </a:bodyPr>
          <a:lstStyle/>
          <a:p>
            <a:pPr algn="ctr">
              <a:spcBef>
                <a:spcPct val="50000"/>
              </a:spcBef>
              <a:buFontTx/>
              <a:buNone/>
            </a:pPr>
            <a:r>
              <a:rPr kumimoji="0" lang="en-US" altLang="en-US" b="1">
                <a:latin typeface="Arial" charset="0"/>
              </a:rPr>
              <a:t>Interactions between buyers and sellers will always push the market back towards equilibrium.</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1284"/>
                                        </p:tgtEl>
                                        <p:attrNameLst>
                                          <p:attrName>style.visibility</p:attrName>
                                        </p:attrNameLst>
                                      </p:cBhvr>
                                      <p:to>
                                        <p:strVal val="visible"/>
                                      </p:to>
                                    </p:set>
                                    <p:anim calcmode="lin" valueType="num">
                                      <p:cBhvr additive="base">
                                        <p:cTn id="7" dur="500" fill="hold"/>
                                        <p:tgtEl>
                                          <p:spTgt spid="481284"/>
                                        </p:tgtEl>
                                        <p:attrNameLst>
                                          <p:attrName>ppt_x</p:attrName>
                                        </p:attrNameLst>
                                      </p:cBhvr>
                                      <p:tavLst>
                                        <p:tav tm="0">
                                          <p:val>
                                            <p:strVal val="#ppt_x"/>
                                          </p:val>
                                        </p:tav>
                                        <p:tav tm="100000">
                                          <p:val>
                                            <p:strVal val="#ppt_x"/>
                                          </p:val>
                                        </p:tav>
                                      </p:tavLst>
                                    </p:anim>
                                    <p:anim calcmode="lin" valueType="num">
                                      <p:cBhvr additive="base">
                                        <p:cTn id="8" dur="500" fill="hold"/>
                                        <p:tgtEl>
                                          <p:spTgt spid="48128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81283"/>
                                        </p:tgtEl>
                                        <p:attrNameLst>
                                          <p:attrName>style.visibility</p:attrName>
                                        </p:attrNameLst>
                                      </p:cBhvr>
                                      <p:to>
                                        <p:strVal val="visible"/>
                                      </p:to>
                                    </p:set>
                                    <p:anim calcmode="lin" valueType="num">
                                      <p:cBhvr>
                                        <p:cTn id="13" dur="500" fill="hold"/>
                                        <p:tgtEl>
                                          <p:spTgt spid="481283"/>
                                        </p:tgtEl>
                                        <p:attrNameLst>
                                          <p:attrName>ppt_w</p:attrName>
                                        </p:attrNameLst>
                                      </p:cBhvr>
                                      <p:tavLst>
                                        <p:tav tm="0">
                                          <p:val>
                                            <p:strVal val="2/3*#ppt_w"/>
                                          </p:val>
                                        </p:tav>
                                        <p:tav tm="100000">
                                          <p:val>
                                            <p:strVal val="#ppt_w"/>
                                          </p:val>
                                        </p:tav>
                                      </p:tavLst>
                                    </p:anim>
                                    <p:anim calcmode="lin" valueType="num">
                                      <p:cBhvr>
                                        <p:cTn id="14" dur="500" fill="hold"/>
                                        <p:tgtEl>
                                          <p:spTgt spid="481283"/>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481285">
                                            <p:txEl>
                                              <p:pRg st="0" end="0"/>
                                            </p:txEl>
                                          </p:spTgt>
                                        </p:tgtEl>
                                        <p:attrNameLst>
                                          <p:attrName>style.visibility</p:attrName>
                                        </p:attrNameLst>
                                      </p:cBhvr>
                                      <p:to>
                                        <p:strVal val="visible"/>
                                      </p:to>
                                    </p:set>
                                    <p:animEffect transition="in" filter="dissolve">
                                      <p:cBhvr>
                                        <p:cTn id="19" dur="500"/>
                                        <p:tgtEl>
                                          <p:spTgt spid="48128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81285">
                                            <p:txEl>
                                              <p:pRg st="1" end="1"/>
                                            </p:txEl>
                                          </p:spTgt>
                                        </p:tgtEl>
                                        <p:attrNameLst>
                                          <p:attrName>style.visibility</p:attrName>
                                        </p:attrNameLst>
                                      </p:cBhvr>
                                      <p:to>
                                        <p:strVal val="visible"/>
                                      </p:to>
                                    </p:set>
                                    <p:animEffect transition="in" filter="dissolve">
                                      <p:cBhvr>
                                        <p:cTn id="24" dur="500"/>
                                        <p:tgtEl>
                                          <p:spTgt spid="48128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481285">
                                            <p:txEl>
                                              <p:pRg st="2" end="2"/>
                                            </p:txEl>
                                          </p:spTgt>
                                        </p:tgtEl>
                                        <p:attrNameLst>
                                          <p:attrName>style.visibility</p:attrName>
                                        </p:attrNameLst>
                                      </p:cBhvr>
                                      <p:to>
                                        <p:strVal val="visible"/>
                                      </p:to>
                                    </p:set>
                                    <p:animEffect transition="in" filter="dissolve">
                                      <p:cBhvr>
                                        <p:cTn id="29" dur="500"/>
                                        <p:tgtEl>
                                          <p:spTgt spid="48128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481286">
                                            <p:txEl>
                                              <p:pRg st="0" end="0"/>
                                            </p:txEl>
                                          </p:spTgt>
                                        </p:tgtEl>
                                        <p:attrNameLst>
                                          <p:attrName>style.visibility</p:attrName>
                                        </p:attrNameLst>
                                      </p:cBhvr>
                                      <p:to>
                                        <p:strVal val="visible"/>
                                      </p:to>
                                    </p:set>
                                    <p:animEffect transition="in" filter="dissolve">
                                      <p:cBhvr>
                                        <p:cTn id="34" dur="500"/>
                                        <p:tgtEl>
                                          <p:spTgt spid="48128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481286">
                                            <p:txEl>
                                              <p:pRg st="1" end="1"/>
                                            </p:txEl>
                                          </p:spTgt>
                                        </p:tgtEl>
                                        <p:attrNameLst>
                                          <p:attrName>style.visibility</p:attrName>
                                        </p:attrNameLst>
                                      </p:cBhvr>
                                      <p:to>
                                        <p:strVal val="visible"/>
                                      </p:to>
                                    </p:set>
                                    <p:animEffect transition="in" filter="dissolve">
                                      <p:cBhvr>
                                        <p:cTn id="39" dur="500"/>
                                        <p:tgtEl>
                                          <p:spTgt spid="481286">
                                            <p:txEl>
                                              <p:pRg st="1" end="1"/>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481286">
                                            <p:txEl>
                                              <p:pRg st="2" end="2"/>
                                            </p:txEl>
                                          </p:spTgt>
                                        </p:tgtEl>
                                        <p:attrNameLst>
                                          <p:attrName>style.visibility</p:attrName>
                                        </p:attrNameLst>
                                      </p:cBhvr>
                                      <p:to>
                                        <p:strVal val="visible"/>
                                      </p:to>
                                    </p:set>
                                    <p:animEffect transition="in" filter="dissolve">
                                      <p:cBhvr>
                                        <p:cTn id="44" dur="500"/>
                                        <p:tgtEl>
                                          <p:spTgt spid="481286">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3" presetClass="entr" presetSubtype="272" fill="hold" grpId="0" nodeType="clickEffect">
                                  <p:stCondLst>
                                    <p:cond delay="0"/>
                                  </p:stCondLst>
                                  <p:childTnLst>
                                    <p:set>
                                      <p:cBhvr>
                                        <p:cTn id="48" dur="1" fill="hold">
                                          <p:stCondLst>
                                            <p:cond delay="0"/>
                                          </p:stCondLst>
                                        </p:cTn>
                                        <p:tgtEl>
                                          <p:spTgt spid="481294"/>
                                        </p:tgtEl>
                                        <p:attrNameLst>
                                          <p:attrName>style.visibility</p:attrName>
                                        </p:attrNameLst>
                                      </p:cBhvr>
                                      <p:to>
                                        <p:strVal val="visible"/>
                                      </p:to>
                                    </p:set>
                                    <p:anim calcmode="lin" valueType="num">
                                      <p:cBhvr>
                                        <p:cTn id="49" dur="500" fill="hold"/>
                                        <p:tgtEl>
                                          <p:spTgt spid="481294"/>
                                        </p:tgtEl>
                                        <p:attrNameLst>
                                          <p:attrName>ppt_w</p:attrName>
                                        </p:attrNameLst>
                                      </p:cBhvr>
                                      <p:tavLst>
                                        <p:tav tm="0">
                                          <p:val>
                                            <p:strVal val="2/3*#ppt_w"/>
                                          </p:val>
                                        </p:tav>
                                        <p:tav tm="100000">
                                          <p:val>
                                            <p:strVal val="#ppt_w"/>
                                          </p:val>
                                        </p:tav>
                                      </p:tavLst>
                                    </p:anim>
                                    <p:anim calcmode="lin" valueType="num">
                                      <p:cBhvr>
                                        <p:cTn id="50" dur="500" fill="hold"/>
                                        <p:tgtEl>
                                          <p:spTgt spid="48129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3" grpId="0" autoUpdateAnimBg="0"/>
      <p:bldP spid="481284" grpId="0" animBg="1" autoUpdateAnimBg="0"/>
      <p:bldP spid="481285" grpId="0" build="p" bldLvl="2" autoUpdateAnimBg="0"/>
      <p:bldP spid="481286" grpId="0" build="p" bldLvl="2" autoUpdateAnimBg="0"/>
      <p:bldP spid="481294"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a:xfrm>
            <a:off x="304800" y="190500"/>
            <a:ext cx="7086600" cy="533400"/>
          </a:xfrm>
        </p:spPr>
        <p:txBody>
          <a:bodyPr/>
          <a:lstStyle/>
          <a:p>
            <a:pPr>
              <a:defRPr/>
            </a:pPr>
            <a:r>
              <a:rPr lang="en-US" altLang="en-US" smtClean="0"/>
              <a:t>Price Ceilings</a:t>
            </a:r>
          </a:p>
        </p:txBody>
      </p:sp>
      <p:sp>
        <p:nvSpPr>
          <p:cNvPr id="482307" name="Rectangle 3"/>
          <p:cNvSpPr>
            <a:spLocks noGrp="1" noChangeArrowheads="1"/>
          </p:cNvSpPr>
          <p:nvPr>
            <p:ph type="body" idx="1"/>
          </p:nvPr>
        </p:nvSpPr>
        <p:spPr>
          <a:xfrm>
            <a:off x="304800" y="923925"/>
            <a:ext cx="8610600" cy="2238375"/>
          </a:xfrm>
        </p:spPr>
        <p:txBody>
          <a:bodyPr/>
          <a:lstStyle/>
          <a:p>
            <a:pPr lvl="1"/>
            <a:r>
              <a:rPr lang="en-US" altLang="en-US" dirty="0" smtClean="0">
                <a:latin typeface="Adobe Garamond Pro" pitchFamily="18" charset="0"/>
              </a:rPr>
              <a:t>A </a:t>
            </a:r>
            <a:r>
              <a:rPr lang="en-US" altLang="en-US" dirty="0" smtClean="0">
                <a:solidFill>
                  <a:schemeClr val="accent2"/>
                </a:solidFill>
                <a:latin typeface="Adobe Garamond Pro" pitchFamily="18" charset="0"/>
              </a:rPr>
              <a:t>price ceiling</a:t>
            </a:r>
            <a:r>
              <a:rPr lang="en-US" altLang="en-US" dirty="0" smtClean="0">
                <a:latin typeface="Adobe Garamond Pro" pitchFamily="18" charset="0"/>
              </a:rPr>
              <a:t> is a maximum price that can be legally charged for a good.</a:t>
            </a:r>
          </a:p>
          <a:p>
            <a:pPr lvl="1"/>
            <a:r>
              <a:rPr lang="en-US" altLang="en-US" dirty="0" smtClean="0">
                <a:latin typeface="Adobe Garamond Pro" pitchFamily="18" charset="0"/>
              </a:rPr>
              <a:t>An example of a price ceiling is rent control, a situation where a government sets a maximum amount that can be charged for rent in an area. </a:t>
            </a:r>
          </a:p>
        </p:txBody>
      </p:sp>
      <p:pic>
        <p:nvPicPr>
          <p:cNvPr id="29700" name="Picture 4"/>
          <p:cNvPicPr>
            <a:picLocks noChangeAspect="1" noChangeArrowheads="1"/>
          </p:cNvPicPr>
          <p:nvPr/>
        </p:nvPicPr>
        <p:blipFill>
          <a:blip r:embed="rId2" cstate="print"/>
          <a:srcRect/>
          <a:stretch>
            <a:fillRect/>
          </a:stretch>
        </p:blipFill>
        <p:spPr bwMode="auto">
          <a:xfrm>
            <a:off x="2135188" y="6270625"/>
            <a:ext cx="438150" cy="412750"/>
          </a:xfrm>
          <a:prstGeom prst="rect">
            <a:avLst/>
          </a:prstGeom>
          <a:noFill/>
          <a:ln w="9525">
            <a:noFill/>
            <a:miter lim="800000"/>
            <a:headEnd/>
            <a:tailEnd/>
          </a:ln>
        </p:spPr>
      </p:pic>
      <p:pic>
        <p:nvPicPr>
          <p:cNvPr id="29701" name="Picture 5">
            <a:hlinkClick r:id="rId3" action="ppaction://hlinksldjump"/>
          </p:cNvPr>
          <p:cNvPicPr>
            <a:picLocks noChangeAspect="1" noChangeArrowheads="1"/>
          </p:cNvPicPr>
          <p:nvPr/>
        </p:nvPicPr>
        <p:blipFill>
          <a:blip r:embed="rId4" cstate="print"/>
          <a:srcRect/>
          <a:stretch>
            <a:fillRect/>
          </a:stretch>
        </p:blipFill>
        <p:spPr bwMode="auto">
          <a:xfrm>
            <a:off x="2732088" y="6270625"/>
            <a:ext cx="438150" cy="412750"/>
          </a:xfrm>
          <a:prstGeom prst="rect">
            <a:avLst/>
          </a:prstGeom>
          <a:noFill/>
          <a:ln w="9525">
            <a:noFill/>
            <a:miter lim="800000"/>
            <a:headEnd/>
            <a:tailEnd/>
          </a:ln>
        </p:spPr>
      </p:pic>
      <p:pic>
        <p:nvPicPr>
          <p:cNvPr id="29702" name="Picture 6">
            <a:hlinkClick r:id="rId5" action="ppaction://hlinksldjump"/>
          </p:cNvPr>
          <p:cNvPicPr>
            <a:picLocks noChangeAspect="1" noChangeArrowheads="1"/>
          </p:cNvPicPr>
          <p:nvPr/>
        </p:nvPicPr>
        <p:blipFill>
          <a:blip r:embed="rId6" cstate="print"/>
          <a:srcRect/>
          <a:stretch>
            <a:fillRect/>
          </a:stretch>
        </p:blipFill>
        <p:spPr bwMode="auto">
          <a:xfrm>
            <a:off x="3330575" y="6270625"/>
            <a:ext cx="438150" cy="412750"/>
          </a:xfrm>
          <a:prstGeom prst="rect">
            <a:avLst/>
          </a:prstGeom>
          <a:noFill/>
          <a:ln w="9525">
            <a:noFill/>
            <a:miter lim="800000"/>
            <a:headEnd/>
            <a:tailEnd/>
          </a:ln>
        </p:spPr>
      </p:pic>
      <p:pic>
        <p:nvPicPr>
          <p:cNvPr id="29703" name="Picture 7">
            <a:hlinkClick r:id="" action="ppaction://hlinkshowjump?jump=endshow"/>
          </p:cNvPr>
          <p:cNvPicPr>
            <a:picLocks noChangeAspect="1" noChangeArrowheads="1"/>
          </p:cNvPicPr>
          <p:nvPr/>
        </p:nvPicPr>
        <p:blipFill>
          <a:blip r:embed="rId7" cstate="print"/>
          <a:srcRect/>
          <a:stretch>
            <a:fillRect/>
          </a:stretch>
        </p:blipFill>
        <p:spPr bwMode="auto">
          <a:xfrm>
            <a:off x="5548313" y="6270625"/>
            <a:ext cx="430212" cy="417513"/>
          </a:xfrm>
          <a:prstGeom prst="rect">
            <a:avLst/>
          </a:prstGeom>
          <a:noFill/>
          <a:ln w="9525">
            <a:noFill/>
            <a:miter lim="800000"/>
            <a:headEnd/>
            <a:tailEnd/>
          </a:ln>
        </p:spPr>
      </p:pic>
      <p:pic>
        <p:nvPicPr>
          <p:cNvPr id="29704" name="Picture 8">
            <a:hlinkClick r:id="" action="ppaction://hlinkshowjump?jump=previousslide"/>
          </p:cNvPr>
          <p:cNvPicPr>
            <a:picLocks noChangeAspect="1" noChangeArrowheads="1"/>
          </p:cNvPicPr>
          <p:nvPr/>
        </p:nvPicPr>
        <p:blipFill>
          <a:blip r:embed="rId8" cstate="print"/>
          <a:srcRect/>
          <a:stretch>
            <a:fillRect/>
          </a:stretch>
        </p:blipFill>
        <p:spPr bwMode="auto">
          <a:xfrm>
            <a:off x="6221413" y="6153150"/>
            <a:ext cx="682625" cy="633413"/>
          </a:xfrm>
          <a:prstGeom prst="rect">
            <a:avLst/>
          </a:prstGeom>
          <a:noFill/>
          <a:ln w="9525">
            <a:noFill/>
            <a:miter lim="800000"/>
            <a:headEnd/>
            <a:tailEnd/>
          </a:ln>
        </p:spPr>
      </p:pic>
      <p:pic>
        <p:nvPicPr>
          <p:cNvPr id="29705" name="Picture 9">
            <a:hlinkClick r:id="" action="ppaction://hlinkshowjump?jump=nextslide"/>
          </p:cNvPr>
          <p:cNvPicPr>
            <a:picLocks noChangeAspect="1" noChangeArrowheads="1"/>
          </p:cNvPicPr>
          <p:nvPr/>
        </p:nvPicPr>
        <p:blipFill>
          <a:blip r:embed="rId9" cstate="print"/>
          <a:srcRect/>
          <a:stretch>
            <a:fillRect/>
          </a:stretch>
        </p:blipFill>
        <p:spPr bwMode="auto">
          <a:xfrm>
            <a:off x="6904038" y="6153150"/>
            <a:ext cx="682625" cy="633413"/>
          </a:xfrm>
          <a:prstGeom prst="rect">
            <a:avLst/>
          </a:prstGeom>
          <a:noFill/>
          <a:ln w="9525">
            <a:noFill/>
            <a:miter lim="800000"/>
            <a:headEnd/>
            <a:tailEnd/>
          </a:ln>
        </p:spPr>
      </p:pic>
      <p:sp>
        <p:nvSpPr>
          <p:cNvPr id="29706" name="Rectangle 10"/>
          <p:cNvSpPr>
            <a:spLocks noChangeArrowheads="1"/>
          </p:cNvSpPr>
          <p:nvPr/>
        </p:nvSpPr>
        <p:spPr bwMode="auto">
          <a:xfrm>
            <a:off x="0" y="6096000"/>
            <a:ext cx="9144000" cy="762000"/>
          </a:xfrm>
          <a:prstGeom prst="rect">
            <a:avLst/>
          </a:prstGeom>
          <a:solidFill>
            <a:srgbClr val="FF99CC"/>
          </a:solidFill>
          <a:ln w="9525">
            <a:solidFill>
              <a:schemeClr val="tx1"/>
            </a:solidFill>
            <a:miter lim="800000"/>
            <a:headEnd/>
            <a:tailEnd/>
          </a:ln>
        </p:spPr>
        <p:txBody>
          <a:bodyPr wrap="none" anchor="ctr"/>
          <a:lstStyle/>
          <a:p>
            <a:endParaRPr lang="en-US"/>
          </a:p>
        </p:txBody>
      </p:sp>
      <p:pic>
        <p:nvPicPr>
          <p:cNvPr id="29707" name="Picture 11"/>
          <p:cNvPicPr>
            <a:picLocks noChangeAspect="1" noChangeArrowheads="1"/>
          </p:cNvPicPr>
          <p:nvPr/>
        </p:nvPicPr>
        <p:blipFill>
          <a:blip r:embed="rId10" cstate="print"/>
          <a:srcRect/>
          <a:stretch>
            <a:fillRect/>
          </a:stretch>
        </p:blipFill>
        <p:spPr bwMode="auto">
          <a:xfrm>
            <a:off x="0" y="3162300"/>
            <a:ext cx="9144000" cy="36957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2306"/>
                                        </p:tgtEl>
                                        <p:attrNameLst>
                                          <p:attrName>style.visibility</p:attrName>
                                        </p:attrNameLst>
                                      </p:cBhvr>
                                      <p:to>
                                        <p:strVal val="visible"/>
                                      </p:to>
                                    </p:set>
                                    <p:anim calcmode="lin" valueType="num">
                                      <p:cBhvr additive="base">
                                        <p:cTn id="7" dur="500" fill="hold"/>
                                        <p:tgtEl>
                                          <p:spTgt spid="482306"/>
                                        </p:tgtEl>
                                        <p:attrNameLst>
                                          <p:attrName>ppt_x</p:attrName>
                                        </p:attrNameLst>
                                      </p:cBhvr>
                                      <p:tavLst>
                                        <p:tav tm="0">
                                          <p:val>
                                            <p:strVal val="#ppt_x"/>
                                          </p:val>
                                        </p:tav>
                                        <p:tav tm="100000">
                                          <p:val>
                                            <p:strVal val="#ppt_x"/>
                                          </p:val>
                                        </p:tav>
                                      </p:tavLst>
                                    </p:anim>
                                    <p:anim calcmode="lin" valueType="num">
                                      <p:cBhvr additive="base">
                                        <p:cTn id="8" dur="500" fill="hold"/>
                                        <p:tgtEl>
                                          <p:spTgt spid="48230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82307">
                                            <p:txEl>
                                              <p:pRg st="0" end="0"/>
                                            </p:txEl>
                                          </p:spTgt>
                                        </p:tgtEl>
                                        <p:attrNameLst>
                                          <p:attrName>style.visibility</p:attrName>
                                        </p:attrNameLst>
                                      </p:cBhvr>
                                      <p:to>
                                        <p:strVal val="visible"/>
                                      </p:to>
                                    </p:set>
                                    <p:animEffect transition="in" filter="dissolve">
                                      <p:cBhvr>
                                        <p:cTn id="13" dur="500"/>
                                        <p:tgtEl>
                                          <p:spTgt spid="48230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82307">
                                            <p:txEl>
                                              <p:pRg st="1" end="1"/>
                                            </p:txEl>
                                          </p:spTgt>
                                        </p:tgtEl>
                                        <p:attrNameLst>
                                          <p:attrName>style.visibility</p:attrName>
                                        </p:attrNameLst>
                                      </p:cBhvr>
                                      <p:to>
                                        <p:strVal val="visible"/>
                                      </p:to>
                                    </p:set>
                                    <p:animEffect transition="in" filter="dissolve">
                                      <p:cBhvr>
                                        <p:cTn id="18" dur="500"/>
                                        <p:tgtEl>
                                          <p:spTgt spid="4823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6" grpId="0" animBg="1" autoUpdateAnimBg="0"/>
      <p:bldP spid="482307" grpId="0" build="p" bldLvl="2"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pPr>
              <a:defRPr/>
            </a:pPr>
            <a:r>
              <a:rPr lang="en-US" altLang="en-US" smtClean="0"/>
              <a:t>Price Floors</a:t>
            </a:r>
          </a:p>
        </p:txBody>
      </p:sp>
      <p:sp>
        <p:nvSpPr>
          <p:cNvPr id="484355" name="Rectangle 3"/>
          <p:cNvSpPr>
            <a:spLocks noGrp="1" noChangeArrowheads="1"/>
          </p:cNvSpPr>
          <p:nvPr>
            <p:ph type="body" sz="half" idx="1"/>
          </p:nvPr>
        </p:nvSpPr>
        <p:spPr>
          <a:xfrm>
            <a:off x="381000" y="1806575"/>
            <a:ext cx="4038600" cy="4289425"/>
          </a:xfrm>
        </p:spPr>
        <p:txBody>
          <a:bodyPr/>
          <a:lstStyle/>
          <a:p>
            <a:r>
              <a:rPr lang="en-US" altLang="en-US" sz="1800" dirty="0" smtClean="0">
                <a:solidFill>
                  <a:schemeClr val="tx1">
                    <a:lumMod val="85000"/>
                    <a:lumOff val="15000"/>
                  </a:schemeClr>
                </a:solidFill>
              </a:rPr>
              <a:t>A price floor is a minimum price, set by the government, that must be paid for a good or service.</a:t>
            </a:r>
          </a:p>
          <a:p>
            <a:endParaRPr lang="en-US" altLang="en-US" sz="1800" dirty="0" smtClean="0"/>
          </a:p>
          <a:p>
            <a:endParaRPr lang="en-US" altLang="en-US" sz="1800" dirty="0" smtClean="0"/>
          </a:p>
        </p:txBody>
      </p:sp>
      <p:sp>
        <p:nvSpPr>
          <p:cNvPr id="484356" name="Rectangle 4"/>
          <p:cNvSpPr>
            <a:spLocks noGrp="1" noChangeArrowheads="1"/>
          </p:cNvSpPr>
          <p:nvPr>
            <p:ph type="body" sz="half" idx="2"/>
          </p:nvPr>
        </p:nvSpPr>
        <p:spPr/>
        <p:txBody>
          <a:bodyPr/>
          <a:lstStyle/>
          <a:p>
            <a:r>
              <a:rPr lang="en-US" altLang="en-US" sz="1800" dirty="0" smtClean="0">
                <a:solidFill>
                  <a:schemeClr val="tx1">
                    <a:lumMod val="85000"/>
                    <a:lumOff val="15000"/>
                  </a:schemeClr>
                </a:solidFill>
              </a:rPr>
              <a:t>One well-known price floor is the </a:t>
            </a:r>
            <a:r>
              <a:rPr lang="en-US" altLang="en-US" sz="1800" dirty="0" smtClean="0">
                <a:solidFill>
                  <a:schemeClr val="tx1">
                    <a:lumMod val="85000"/>
                    <a:lumOff val="15000"/>
                  </a:schemeClr>
                </a:solidFill>
                <a:hlinkClick r:id="rId2"/>
              </a:rPr>
              <a:t>minimum wage</a:t>
            </a:r>
            <a:r>
              <a:rPr lang="en-US" altLang="en-US" sz="1800" dirty="0" smtClean="0">
                <a:solidFill>
                  <a:schemeClr val="tx1">
                    <a:lumMod val="85000"/>
                    <a:lumOff val="15000"/>
                  </a:schemeClr>
                </a:solidFill>
              </a:rPr>
              <a:t>, which sets a minimum price that an employer can pay a worker for an hour of labor.</a:t>
            </a:r>
          </a:p>
        </p:txBody>
      </p:sp>
      <p:pic>
        <p:nvPicPr>
          <p:cNvPr id="30725" name="Picture 5"/>
          <p:cNvPicPr>
            <a:picLocks noChangeAspect="1" noChangeArrowheads="1"/>
          </p:cNvPicPr>
          <p:nvPr/>
        </p:nvPicPr>
        <p:blipFill>
          <a:blip r:embed="rId3" cstate="print"/>
          <a:srcRect/>
          <a:stretch>
            <a:fillRect/>
          </a:stretch>
        </p:blipFill>
        <p:spPr bwMode="auto">
          <a:xfrm>
            <a:off x="2135188" y="6270625"/>
            <a:ext cx="438150" cy="412750"/>
          </a:xfrm>
          <a:prstGeom prst="rect">
            <a:avLst/>
          </a:prstGeom>
          <a:noFill/>
          <a:ln w="9525">
            <a:noFill/>
            <a:miter lim="800000"/>
            <a:headEnd/>
            <a:tailEnd/>
          </a:ln>
        </p:spPr>
      </p:pic>
      <p:pic>
        <p:nvPicPr>
          <p:cNvPr id="30726" name="Picture 6">
            <a:hlinkClick r:id="rId4" action="ppaction://hlinksldjump"/>
          </p:cNvPr>
          <p:cNvPicPr>
            <a:picLocks noChangeAspect="1" noChangeArrowheads="1"/>
          </p:cNvPicPr>
          <p:nvPr/>
        </p:nvPicPr>
        <p:blipFill>
          <a:blip r:embed="rId5" cstate="print"/>
          <a:srcRect/>
          <a:stretch>
            <a:fillRect/>
          </a:stretch>
        </p:blipFill>
        <p:spPr bwMode="auto">
          <a:xfrm>
            <a:off x="2732088" y="6270625"/>
            <a:ext cx="438150" cy="412750"/>
          </a:xfrm>
          <a:prstGeom prst="rect">
            <a:avLst/>
          </a:prstGeom>
          <a:noFill/>
          <a:ln w="9525">
            <a:noFill/>
            <a:miter lim="800000"/>
            <a:headEnd/>
            <a:tailEnd/>
          </a:ln>
        </p:spPr>
      </p:pic>
      <p:pic>
        <p:nvPicPr>
          <p:cNvPr id="30727" name="Picture 7">
            <a:hlinkClick r:id="rId6" action="ppaction://hlinksldjump"/>
          </p:cNvPr>
          <p:cNvPicPr>
            <a:picLocks noChangeAspect="1" noChangeArrowheads="1"/>
          </p:cNvPicPr>
          <p:nvPr/>
        </p:nvPicPr>
        <p:blipFill>
          <a:blip r:embed="rId7" cstate="print"/>
          <a:srcRect/>
          <a:stretch>
            <a:fillRect/>
          </a:stretch>
        </p:blipFill>
        <p:spPr bwMode="auto">
          <a:xfrm>
            <a:off x="3330575" y="6270625"/>
            <a:ext cx="438150" cy="412750"/>
          </a:xfrm>
          <a:prstGeom prst="rect">
            <a:avLst/>
          </a:prstGeom>
          <a:noFill/>
          <a:ln w="9525">
            <a:noFill/>
            <a:miter lim="800000"/>
            <a:headEnd/>
            <a:tailEnd/>
          </a:ln>
        </p:spPr>
      </p:pic>
      <p:pic>
        <p:nvPicPr>
          <p:cNvPr id="30728" name="Picture 8">
            <a:hlinkClick r:id="" action="ppaction://hlinkshowjump?jump=endshow"/>
          </p:cNvPr>
          <p:cNvPicPr>
            <a:picLocks noChangeAspect="1" noChangeArrowheads="1"/>
          </p:cNvPicPr>
          <p:nvPr/>
        </p:nvPicPr>
        <p:blipFill>
          <a:blip r:embed="rId8" cstate="print"/>
          <a:srcRect/>
          <a:stretch>
            <a:fillRect/>
          </a:stretch>
        </p:blipFill>
        <p:spPr bwMode="auto">
          <a:xfrm>
            <a:off x="5548313" y="6270625"/>
            <a:ext cx="430212" cy="417513"/>
          </a:xfrm>
          <a:prstGeom prst="rect">
            <a:avLst/>
          </a:prstGeom>
          <a:noFill/>
          <a:ln w="9525">
            <a:noFill/>
            <a:miter lim="800000"/>
            <a:headEnd/>
            <a:tailEnd/>
          </a:ln>
        </p:spPr>
      </p:pic>
      <p:pic>
        <p:nvPicPr>
          <p:cNvPr id="30729" name="Picture 9">
            <a:hlinkClick r:id="" action="ppaction://hlinkshowjump?jump=previousslide"/>
          </p:cNvPr>
          <p:cNvPicPr>
            <a:picLocks noChangeAspect="1" noChangeArrowheads="1"/>
          </p:cNvPicPr>
          <p:nvPr/>
        </p:nvPicPr>
        <p:blipFill>
          <a:blip r:embed="rId9" cstate="print"/>
          <a:srcRect/>
          <a:stretch>
            <a:fillRect/>
          </a:stretch>
        </p:blipFill>
        <p:spPr bwMode="auto">
          <a:xfrm>
            <a:off x="6221413" y="6153150"/>
            <a:ext cx="682625" cy="633413"/>
          </a:xfrm>
          <a:prstGeom prst="rect">
            <a:avLst/>
          </a:prstGeom>
          <a:noFill/>
          <a:ln w="9525">
            <a:noFill/>
            <a:miter lim="800000"/>
            <a:headEnd/>
            <a:tailEnd/>
          </a:ln>
        </p:spPr>
      </p:pic>
      <p:pic>
        <p:nvPicPr>
          <p:cNvPr id="30730" name="Picture 10">
            <a:hlinkClick r:id="" action="ppaction://hlinkshowjump?jump=nextslide"/>
          </p:cNvPr>
          <p:cNvPicPr>
            <a:picLocks noChangeAspect="1" noChangeArrowheads="1"/>
          </p:cNvPicPr>
          <p:nvPr/>
        </p:nvPicPr>
        <p:blipFill>
          <a:blip r:embed="rId10" cstate="print"/>
          <a:srcRect/>
          <a:stretch>
            <a:fillRect/>
          </a:stretch>
        </p:blipFill>
        <p:spPr bwMode="auto">
          <a:xfrm>
            <a:off x="6904038" y="6153150"/>
            <a:ext cx="682625" cy="633413"/>
          </a:xfrm>
          <a:prstGeom prst="rect">
            <a:avLst/>
          </a:prstGeom>
          <a:noFill/>
          <a:ln w="9525">
            <a:noFill/>
            <a:miter lim="800000"/>
            <a:headEnd/>
            <a:tailEnd/>
          </a:ln>
        </p:spPr>
      </p:pic>
      <p:sp>
        <p:nvSpPr>
          <p:cNvPr id="30731" name="Rectangle 11"/>
          <p:cNvSpPr>
            <a:spLocks noChangeArrowheads="1"/>
          </p:cNvSpPr>
          <p:nvPr/>
        </p:nvSpPr>
        <p:spPr bwMode="auto">
          <a:xfrm>
            <a:off x="0" y="6096000"/>
            <a:ext cx="9144000" cy="762000"/>
          </a:xfrm>
          <a:prstGeom prst="rect">
            <a:avLst/>
          </a:prstGeom>
          <a:solidFill>
            <a:srgbClr val="FF99CC"/>
          </a:solidFill>
          <a:ln w="9525">
            <a:solidFill>
              <a:schemeClr val="tx1"/>
            </a:solidFill>
            <a:miter lim="800000"/>
            <a:headEnd/>
            <a:tailEnd/>
          </a:ln>
        </p:spPr>
        <p:txBody>
          <a:bodyPr wrap="none" anchor="ctr"/>
          <a:lstStyle/>
          <a:p>
            <a:endParaRPr lang="en-US"/>
          </a:p>
        </p:txBody>
      </p:sp>
      <p:pic>
        <p:nvPicPr>
          <p:cNvPr id="30732" name="Picture 12"/>
          <p:cNvPicPr>
            <a:picLocks noChangeAspect="1" noChangeArrowheads="1"/>
          </p:cNvPicPr>
          <p:nvPr/>
        </p:nvPicPr>
        <p:blipFill>
          <a:blip r:embed="rId11" cstate="print"/>
          <a:srcRect/>
          <a:stretch>
            <a:fillRect/>
          </a:stretch>
        </p:blipFill>
        <p:spPr bwMode="auto">
          <a:xfrm>
            <a:off x="0" y="3352800"/>
            <a:ext cx="9144000" cy="35052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4354"/>
                                        </p:tgtEl>
                                        <p:attrNameLst>
                                          <p:attrName>style.visibility</p:attrName>
                                        </p:attrNameLst>
                                      </p:cBhvr>
                                      <p:to>
                                        <p:strVal val="visible"/>
                                      </p:to>
                                    </p:set>
                                    <p:anim calcmode="lin" valueType="num">
                                      <p:cBhvr additive="base">
                                        <p:cTn id="7" dur="500" fill="hold"/>
                                        <p:tgtEl>
                                          <p:spTgt spid="484354"/>
                                        </p:tgtEl>
                                        <p:attrNameLst>
                                          <p:attrName>ppt_x</p:attrName>
                                        </p:attrNameLst>
                                      </p:cBhvr>
                                      <p:tavLst>
                                        <p:tav tm="0">
                                          <p:val>
                                            <p:strVal val="#ppt_x"/>
                                          </p:val>
                                        </p:tav>
                                        <p:tav tm="100000">
                                          <p:val>
                                            <p:strVal val="#ppt_x"/>
                                          </p:val>
                                        </p:tav>
                                      </p:tavLst>
                                    </p:anim>
                                    <p:anim calcmode="lin" valueType="num">
                                      <p:cBhvr additive="base">
                                        <p:cTn id="8" dur="500" fill="hold"/>
                                        <p:tgtEl>
                                          <p:spTgt spid="48435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84355">
                                            <p:txEl>
                                              <p:pRg st="0" end="0"/>
                                            </p:txEl>
                                          </p:spTgt>
                                        </p:tgtEl>
                                        <p:attrNameLst>
                                          <p:attrName>style.visibility</p:attrName>
                                        </p:attrNameLst>
                                      </p:cBhvr>
                                      <p:to>
                                        <p:strVal val="visible"/>
                                      </p:to>
                                    </p:set>
                                    <p:animEffect transition="in" filter="dissolve">
                                      <p:cBhvr>
                                        <p:cTn id="13" dur="500"/>
                                        <p:tgtEl>
                                          <p:spTgt spid="48435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84356">
                                            <p:txEl>
                                              <p:pRg st="0" end="0"/>
                                            </p:txEl>
                                          </p:spTgt>
                                        </p:tgtEl>
                                        <p:attrNameLst>
                                          <p:attrName>style.visibility</p:attrName>
                                        </p:attrNameLst>
                                      </p:cBhvr>
                                      <p:to>
                                        <p:strVal val="visible"/>
                                      </p:to>
                                    </p:set>
                                    <p:animEffect transition="in" filter="dissolve">
                                      <p:cBhvr>
                                        <p:cTn id="18" dur="500"/>
                                        <p:tgtEl>
                                          <p:spTgt spid="4843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4" grpId="0" animBg="1" autoUpdateAnimBg="0"/>
      <p:bldP spid="484355" grpId="0" build="p" bldLvl="2" autoUpdateAnimBg="0"/>
      <p:bldP spid="484356" grpId="0" build="p" bldLvl="2"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77188" name="Text Box 4"/>
          <p:cNvSpPr txBox="1">
            <a:spLocks noChangeArrowheads="1"/>
          </p:cNvSpPr>
          <p:nvPr/>
        </p:nvSpPr>
        <p:spPr bwMode="auto">
          <a:xfrm>
            <a:off x="0" y="2209800"/>
            <a:ext cx="9144000" cy="1754326"/>
          </a:xfrm>
          <a:prstGeom prst="rect">
            <a:avLst/>
          </a:prstGeom>
          <a:solidFill>
            <a:schemeClr val="bg2">
              <a:lumMod val="50000"/>
            </a:schemeClr>
          </a:solidFill>
          <a:ln w="9525">
            <a:noFill/>
            <a:miter lim="800000"/>
            <a:headEnd/>
            <a:tailEnd/>
          </a:ln>
          <a:effectLst/>
        </p:spPr>
        <p:txBody>
          <a:bodyPr>
            <a:spAutoFit/>
          </a:bodyPr>
          <a:lstStyle/>
          <a:p>
            <a:pPr algn="ctr">
              <a:spcBef>
                <a:spcPct val="50000"/>
              </a:spcBef>
              <a:buFontTx/>
              <a:buNone/>
              <a:defRPr/>
            </a:pPr>
            <a:r>
              <a:rPr lang="en-US" sz="5400" b="1" dirty="0" smtClean="0">
                <a:solidFill>
                  <a:srgbClr val="CCCCFF"/>
                </a:solidFill>
                <a:latin typeface="Adobe Garamond Pro" pitchFamily="18" charset="0"/>
              </a:rPr>
              <a:t>Are government price controls unconstitutional</a:t>
            </a:r>
            <a:r>
              <a:rPr lang="en-US" sz="5400" b="1" dirty="0">
                <a:solidFill>
                  <a:srgbClr val="CCCCFF"/>
                </a:solidFill>
                <a:latin typeface="Adobe Garamond Pro" pitchFamily="18" charset="0"/>
              </a:rPr>
              <a:t>? Explain.</a:t>
            </a:r>
            <a:endParaRPr lang="en-US" sz="3000" dirty="0">
              <a:solidFill>
                <a:srgbClr val="FFFFFF"/>
              </a:solidFill>
              <a:latin typeface="Adobe Garamond Pro" pitchFamily="18" charset="0"/>
            </a:endParaRPr>
          </a:p>
        </p:txBody>
      </p:sp>
    </p:spTree>
  </p:cSld>
  <p:clrMapOvr>
    <a:masterClrMapping/>
  </p:clrMapOvr>
  <p:transition>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Adobe Garamond Pro" pitchFamily="18" charset="0"/>
              </a:rPr>
              <a:t>Minimum Wage Violates Rights</a:t>
            </a:r>
            <a:endParaRPr lang="en-US" dirty="0"/>
          </a:p>
        </p:txBody>
      </p:sp>
      <p:sp>
        <p:nvSpPr>
          <p:cNvPr id="3" name="Rectangle 2"/>
          <p:cNvSpPr/>
          <p:nvPr/>
        </p:nvSpPr>
        <p:spPr>
          <a:xfrm>
            <a:off x="0" y="1923395"/>
            <a:ext cx="9144000" cy="4893647"/>
          </a:xfrm>
          <a:prstGeom prst="rect">
            <a:avLst/>
          </a:prstGeom>
        </p:spPr>
        <p:txBody>
          <a:bodyPr wrap="square">
            <a:spAutoFit/>
          </a:bodyPr>
          <a:lstStyle/>
          <a:p>
            <a:r>
              <a:rPr lang="en-US" i="1" dirty="0" smtClean="0">
                <a:solidFill>
                  <a:schemeClr val="tx1">
                    <a:lumMod val="85000"/>
                    <a:lumOff val="15000"/>
                  </a:schemeClr>
                </a:solidFill>
                <a:latin typeface="Adobe Garamond Pro" pitchFamily="18" charset="0"/>
              </a:rPr>
              <a:t>By David </a:t>
            </a:r>
            <a:r>
              <a:rPr lang="en-US" i="1" dirty="0" err="1" smtClean="0">
                <a:solidFill>
                  <a:schemeClr val="tx1">
                    <a:lumMod val="85000"/>
                    <a:lumOff val="15000"/>
                  </a:schemeClr>
                </a:solidFill>
                <a:latin typeface="Adobe Garamond Pro" pitchFamily="18" charset="0"/>
              </a:rPr>
              <a:t>Holcberg</a:t>
            </a:r>
            <a:r>
              <a:rPr lang="en-US" i="1" dirty="0" smtClean="0">
                <a:solidFill>
                  <a:schemeClr val="tx1">
                    <a:lumMod val="85000"/>
                    <a:lumOff val="15000"/>
                  </a:schemeClr>
                </a:solidFill>
                <a:latin typeface="Adobe Garamond Pro" pitchFamily="18" charset="0"/>
              </a:rPr>
              <a:t> for the </a:t>
            </a:r>
            <a:r>
              <a:rPr lang="en-US" i="1" dirty="0" err="1" smtClean="0">
                <a:solidFill>
                  <a:schemeClr val="tx1">
                    <a:lumMod val="85000"/>
                    <a:lumOff val="15000"/>
                  </a:schemeClr>
                </a:solidFill>
                <a:latin typeface="Adobe Garamond Pro" pitchFamily="18" charset="0"/>
              </a:rPr>
              <a:t>Ayn</a:t>
            </a:r>
            <a:r>
              <a:rPr lang="en-US" i="1" dirty="0" smtClean="0">
                <a:solidFill>
                  <a:schemeClr val="tx1">
                    <a:lumMod val="85000"/>
                    <a:lumOff val="15000"/>
                  </a:schemeClr>
                </a:solidFill>
                <a:latin typeface="Adobe Garamond Pro" pitchFamily="18" charset="0"/>
              </a:rPr>
              <a:t> Rand Institute</a:t>
            </a:r>
          </a:p>
          <a:p>
            <a:r>
              <a:rPr lang="en-US" dirty="0" smtClean="0">
                <a:latin typeface="Adobe Garamond Pro" pitchFamily="18" charset="0"/>
              </a:rPr>
              <a:t>The minimum wage constitutes government coercion against both employers and employees. By mandating a certain level of wages, the government violates the rights of both employers and employees to reach a voluntary agreement based on their own independent judgment of what is in their best interest. </a:t>
            </a:r>
          </a:p>
          <a:p>
            <a:r>
              <a:rPr lang="en-US" dirty="0" smtClean="0">
                <a:latin typeface="Adobe Garamond Pro" pitchFamily="18" charset="0"/>
              </a:rPr>
              <a:t>Those who provide jobs have a right to set the wages they are willing to pay. And those who are willing and eager to work for relatively low wages--either because they are unskilled, inexperienced or would rather have a low-paying job than no job--have a right to do so.</a:t>
            </a:r>
          </a:p>
          <a:p>
            <a:r>
              <a:rPr lang="en-US" dirty="0" smtClean="0">
                <a:latin typeface="Adobe Garamond Pro" pitchFamily="18" charset="0"/>
              </a:rPr>
              <a:t>In a capitalist system, the price of labor (i.e., wages) is determined in the same way as all other prices and as it should be: by the individual judgments and voluntary decisions of buyers and sellers.</a:t>
            </a:r>
            <a:endParaRPr lang="en-US" dirty="0">
              <a:latin typeface="Adobe Garamond Pro" pitchFamily="18" charset="0"/>
            </a:endParaRPr>
          </a:p>
        </p:txBody>
      </p:sp>
      <p:sp>
        <p:nvSpPr>
          <p:cNvPr id="4" name="Right Arrow 3">
            <a:hlinkClick r:id="rId2"/>
          </p:cNvPr>
          <p:cNvSpPr/>
          <p:nvPr/>
        </p:nvSpPr>
        <p:spPr bwMode="auto">
          <a:xfrm>
            <a:off x="8077200" y="381000"/>
            <a:ext cx="533400" cy="381000"/>
          </a:xfrm>
          <a:prstGeom prst="rightArrow">
            <a:avLst/>
          </a:prstGeom>
          <a:solidFill>
            <a:srgbClr val="FF0000"/>
          </a:solidFill>
          <a:ln w="25400" cap="flat" cmpd="sng" algn="ctr">
            <a:solidFill>
              <a:srgbClr val="FF0000"/>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algn="ctr"/>
            <a:endParaRPr lang="en-US"/>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1826" name="Picture 2" descr="fig0303a"/>
          <p:cNvPicPr>
            <a:picLocks noChangeAspect="1" noChangeArrowheads="1"/>
          </p:cNvPicPr>
          <p:nvPr/>
        </p:nvPicPr>
        <p:blipFill>
          <a:blip r:embed="rId3" cstate="print"/>
          <a:srcRect/>
          <a:stretch>
            <a:fillRect/>
          </a:stretch>
        </p:blipFill>
        <p:spPr bwMode="auto">
          <a:xfrm>
            <a:off x="1905000" y="457200"/>
            <a:ext cx="5810250" cy="5891213"/>
          </a:xfrm>
          <a:prstGeom prst="rect">
            <a:avLst/>
          </a:prstGeom>
          <a:noFill/>
        </p:spPr>
      </p:pic>
      <p:pic>
        <p:nvPicPr>
          <p:cNvPr id="461827" name="Picture 3" descr="fig0303b"/>
          <p:cNvPicPr>
            <a:picLocks noChangeAspect="1" noChangeArrowheads="1"/>
          </p:cNvPicPr>
          <p:nvPr/>
        </p:nvPicPr>
        <p:blipFill>
          <a:blip r:embed="rId4" cstate="print"/>
          <a:srcRect/>
          <a:stretch>
            <a:fillRect/>
          </a:stretch>
        </p:blipFill>
        <p:spPr bwMode="auto">
          <a:xfrm>
            <a:off x="1905000" y="457200"/>
            <a:ext cx="5810250" cy="5891213"/>
          </a:xfrm>
          <a:prstGeom prst="rect">
            <a:avLst/>
          </a:prstGeom>
          <a:noFill/>
        </p:spPr>
      </p:pic>
      <p:pic>
        <p:nvPicPr>
          <p:cNvPr id="461828" name="Picture 4" descr="fig0303c"/>
          <p:cNvPicPr>
            <a:picLocks noChangeAspect="1" noChangeArrowheads="1"/>
          </p:cNvPicPr>
          <p:nvPr/>
        </p:nvPicPr>
        <p:blipFill>
          <a:blip r:embed="rId5" cstate="print"/>
          <a:srcRect/>
          <a:stretch>
            <a:fillRect/>
          </a:stretch>
        </p:blipFill>
        <p:spPr bwMode="auto">
          <a:xfrm>
            <a:off x="1905000" y="457200"/>
            <a:ext cx="5810250" cy="5891213"/>
          </a:xfrm>
          <a:prstGeom prst="rect">
            <a:avLst/>
          </a:prstGeom>
          <a:noFill/>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61827"/>
                                        </p:tgtEl>
                                        <p:attrNameLst>
                                          <p:attrName>style.visibility</p:attrName>
                                        </p:attrNameLst>
                                      </p:cBhvr>
                                      <p:to>
                                        <p:strVal val="visible"/>
                                      </p:to>
                                    </p:set>
                                    <p:animEffect transition="in" filter="wipe(right)">
                                      <p:cBhvr>
                                        <p:cTn id="7" dur="500"/>
                                        <p:tgtEl>
                                          <p:spTgt spid="4618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61828"/>
                                        </p:tgtEl>
                                        <p:attrNameLst>
                                          <p:attrName>style.visibility</p:attrName>
                                        </p:attrNameLst>
                                      </p:cBhvr>
                                      <p:to>
                                        <p:strVal val="visible"/>
                                      </p:to>
                                    </p:set>
                                    <p:animEffect transition="in" filter="wipe(left)">
                                      <p:cBhvr>
                                        <p:cTn id="12" dur="500"/>
                                        <p:tgtEl>
                                          <p:spTgt spid="461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0" y="533400"/>
            <a:ext cx="7086600" cy="533400"/>
          </a:xfrm>
        </p:spPr>
        <p:txBody>
          <a:bodyPr/>
          <a:lstStyle/>
          <a:p>
            <a:r>
              <a:rPr lang="en-US" altLang="en-US" dirty="0" smtClean="0">
                <a:latin typeface="Adobe Garamond Pro" pitchFamily="18" charset="0"/>
              </a:rPr>
              <a:t>WHAT WILL CAUSE A SHIFT IN DEMAND?</a:t>
            </a:r>
            <a:endParaRPr lang="en-US" altLang="en-US" dirty="0">
              <a:latin typeface="Adobe Garamond Pro" pitchFamily="18" charset="0"/>
            </a:endParaRPr>
          </a:p>
        </p:txBody>
      </p:sp>
      <p:sp>
        <p:nvSpPr>
          <p:cNvPr id="200707" name="Rectangle 3"/>
          <p:cNvSpPr>
            <a:spLocks noGrp="1" noChangeArrowheads="1"/>
          </p:cNvSpPr>
          <p:nvPr>
            <p:ph type="body" idx="1"/>
          </p:nvPr>
        </p:nvSpPr>
        <p:spPr>
          <a:xfrm>
            <a:off x="381000" y="1828800"/>
            <a:ext cx="8229600" cy="4289425"/>
          </a:xfrm>
        </p:spPr>
        <p:txBody>
          <a:bodyPr/>
          <a:lstStyle/>
          <a:p>
            <a:pPr>
              <a:buFont typeface="Webdings" pitchFamily="18" charset="2"/>
              <a:buNone/>
            </a:pPr>
            <a:r>
              <a:rPr lang="en-US" altLang="en-US" sz="2400" b="0" dirty="0" smtClean="0">
                <a:solidFill>
                  <a:schemeClr val="bg2">
                    <a:lumMod val="75000"/>
                  </a:schemeClr>
                </a:solidFill>
                <a:latin typeface="Adobe Garamond Pro" pitchFamily="18" charset="0"/>
              </a:rPr>
              <a:t>The main influences on buying plans that change demand are</a:t>
            </a:r>
          </a:p>
          <a:p>
            <a:pPr marL="1371600" lvl="2" indent="-457200">
              <a:buFont typeface="+mj-lt"/>
              <a:buAutoNum type="arabicPeriod"/>
            </a:pPr>
            <a:r>
              <a:rPr lang="en-US" altLang="en-US" dirty="0" smtClean="0">
                <a:solidFill>
                  <a:schemeClr val="bg2">
                    <a:lumMod val="75000"/>
                  </a:schemeClr>
                </a:solidFill>
                <a:latin typeface="Adobe Garamond Pro" pitchFamily="18" charset="0"/>
              </a:rPr>
              <a:t>Prices of related goods (compliments and substitutes)</a:t>
            </a:r>
          </a:p>
          <a:p>
            <a:pPr marL="1371600" lvl="2" indent="-457200">
              <a:spcBef>
                <a:spcPct val="50000"/>
              </a:spcBef>
              <a:buFont typeface="+mj-lt"/>
              <a:buAutoNum type="arabicPeriod"/>
            </a:pPr>
            <a:r>
              <a:rPr lang="en-US" altLang="en-US" dirty="0" smtClean="0">
                <a:solidFill>
                  <a:schemeClr val="bg2">
                    <a:lumMod val="75000"/>
                  </a:schemeClr>
                </a:solidFill>
                <a:latin typeface="Adobe Garamond Pro" pitchFamily="18" charset="0"/>
              </a:rPr>
              <a:t>Income (normal and inferior goods)</a:t>
            </a:r>
          </a:p>
          <a:p>
            <a:pPr marL="1371600" lvl="2" indent="-457200">
              <a:spcBef>
                <a:spcPct val="50000"/>
              </a:spcBef>
              <a:buFont typeface="+mj-lt"/>
              <a:buAutoNum type="arabicPeriod"/>
            </a:pPr>
            <a:r>
              <a:rPr lang="en-US" altLang="en-US" dirty="0" smtClean="0">
                <a:solidFill>
                  <a:schemeClr val="bg2">
                    <a:lumMod val="75000"/>
                  </a:schemeClr>
                </a:solidFill>
                <a:latin typeface="Adobe Garamond Pro" pitchFamily="18" charset="0"/>
              </a:rPr>
              <a:t>Expectations of future price</a:t>
            </a:r>
          </a:p>
          <a:p>
            <a:pPr marL="1371600" lvl="2" indent="-457200">
              <a:spcBef>
                <a:spcPct val="50000"/>
              </a:spcBef>
              <a:buFont typeface="+mj-lt"/>
              <a:buAutoNum type="arabicPeriod"/>
            </a:pPr>
            <a:r>
              <a:rPr lang="en-US" altLang="en-US" dirty="0" smtClean="0">
                <a:solidFill>
                  <a:schemeClr val="bg2">
                    <a:lumMod val="75000"/>
                  </a:schemeClr>
                </a:solidFill>
                <a:latin typeface="Adobe Garamond Pro" pitchFamily="18" charset="0"/>
              </a:rPr>
              <a:t>Number of buyers (population)</a:t>
            </a:r>
          </a:p>
          <a:p>
            <a:pPr marL="1371600" lvl="2" indent="-457200">
              <a:spcBef>
                <a:spcPct val="50000"/>
              </a:spcBef>
              <a:buFont typeface="+mj-lt"/>
              <a:buAutoNum type="arabicPeriod"/>
            </a:pPr>
            <a:r>
              <a:rPr lang="en-US" altLang="en-US" dirty="0" smtClean="0">
                <a:solidFill>
                  <a:schemeClr val="bg2">
                    <a:lumMod val="75000"/>
                  </a:schemeClr>
                </a:solidFill>
                <a:latin typeface="Adobe Garamond Pro" pitchFamily="18" charset="0"/>
              </a:rPr>
              <a:t>Consumer Preference</a:t>
            </a:r>
            <a:endParaRPr lang="en-US" altLang="en-US" dirty="0">
              <a:solidFill>
                <a:schemeClr val="bg2">
                  <a:lumMod val="75000"/>
                </a:schemeClr>
              </a:solidFill>
              <a:latin typeface="Adobe Garamond Pro" pitchFamily="18"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0707">
                                            <p:txEl>
                                              <p:pRg st="0" end="0"/>
                                            </p:txEl>
                                          </p:spTgt>
                                        </p:tgtEl>
                                        <p:attrNameLst>
                                          <p:attrName>style.visibility</p:attrName>
                                        </p:attrNameLst>
                                      </p:cBhvr>
                                      <p:to>
                                        <p:strVal val="visible"/>
                                      </p:to>
                                    </p:set>
                                    <p:animEffect transition="in" filter="wipe(left)">
                                      <p:cBhvr>
                                        <p:cTn id="7" dur="500"/>
                                        <p:tgtEl>
                                          <p:spTgt spid="2007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0707">
                                            <p:txEl>
                                              <p:pRg st="1" end="1"/>
                                            </p:txEl>
                                          </p:spTgt>
                                        </p:tgtEl>
                                        <p:attrNameLst>
                                          <p:attrName>style.visibility</p:attrName>
                                        </p:attrNameLst>
                                      </p:cBhvr>
                                      <p:to>
                                        <p:strVal val="visible"/>
                                      </p:to>
                                    </p:set>
                                    <p:animEffect transition="in" filter="wipe(left)">
                                      <p:cBhvr>
                                        <p:cTn id="12" dur="500"/>
                                        <p:tgtEl>
                                          <p:spTgt spid="2007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0707">
                                            <p:txEl>
                                              <p:pRg st="2" end="2"/>
                                            </p:txEl>
                                          </p:spTgt>
                                        </p:tgtEl>
                                        <p:attrNameLst>
                                          <p:attrName>style.visibility</p:attrName>
                                        </p:attrNameLst>
                                      </p:cBhvr>
                                      <p:to>
                                        <p:strVal val="visible"/>
                                      </p:to>
                                    </p:set>
                                    <p:animEffect transition="in" filter="wipe(left)">
                                      <p:cBhvr>
                                        <p:cTn id="17" dur="500"/>
                                        <p:tgtEl>
                                          <p:spTgt spid="2007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0707">
                                            <p:txEl>
                                              <p:pRg st="3" end="3"/>
                                            </p:txEl>
                                          </p:spTgt>
                                        </p:tgtEl>
                                        <p:attrNameLst>
                                          <p:attrName>style.visibility</p:attrName>
                                        </p:attrNameLst>
                                      </p:cBhvr>
                                      <p:to>
                                        <p:strVal val="visible"/>
                                      </p:to>
                                    </p:set>
                                    <p:animEffect transition="in" filter="wipe(left)">
                                      <p:cBhvr>
                                        <p:cTn id="22" dur="500"/>
                                        <p:tgtEl>
                                          <p:spTgt spid="2007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00707">
                                            <p:txEl>
                                              <p:pRg st="4" end="4"/>
                                            </p:txEl>
                                          </p:spTgt>
                                        </p:tgtEl>
                                        <p:attrNameLst>
                                          <p:attrName>style.visibility</p:attrName>
                                        </p:attrNameLst>
                                      </p:cBhvr>
                                      <p:to>
                                        <p:strVal val="visible"/>
                                      </p:to>
                                    </p:set>
                                    <p:animEffect transition="in" filter="wipe(left)">
                                      <p:cBhvr>
                                        <p:cTn id="27" dur="500"/>
                                        <p:tgtEl>
                                          <p:spTgt spid="2007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00707">
                                            <p:txEl>
                                              <p:pRg st="5" end="5"/>
                                            </p:txEl>
                                          </p:spTgt>
                                        </p:tgtEl>
                                        <p:attrNameLst>
                                          <p:attrName>style.visibility</p:attrName>
                                        </p:attrNameLst>
                                      </p:cBhvr>
                                      <p:to>
                                        <p:strVal val="visible"/>
                                      </p:to>
                                    </p:set>
                                    <p:animEffect transition="in" filter="wipe(left)">
                                      <p:cBhvr>
                                        <p:cTn id="32" dur="500"/>
                                        <p:tgtEl>
                                          <p:spTgt spid="2007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7" grpId="0" build="p" bldLvl="3"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a:xfrm>
            <a:off x="2057400" y="381000"/>
            <a:ext cx="7086600" cy="1524000"/>
          </a:xfrm>
        </p:spPr>
        <p:txBody>
          <a:bodyPr/>
          <a:lstStyle/>
          <a:p>
            <a:pPr algn="r"/>
            <a:r>
              <a:rPr lang="en-US" altLang="en-US" sz="4000" dirty="0" smtClean="0">
                <a:latin typeface="Blackadder ITC" pitchFamily="82" charset="0"/>
              </a:rPr>
              <a:t>Change in Quantity Demanded </a:t>
            </a:r>
            <a:br>
              <a:rPr lang="en-US" altLang="en-US" sz="4000" dirty="0" smtClean="0">
                <a:latin typeface="Blackadder ITC" pitchFamily="82" charset="0"/>
              </a:rPr>
            </a:br>
            <a:r>
              <a:rPr lang="en-US" altLang="en-US" sz="4000" dirty="0" smtClean="0">
                <a:latin typeface="Blackadder ITC" pitchFamily="82" charset="0"/>
              </a:rPr>
              <a:t>Versus Change in Demand</a:t>
            </a:r>
            <a:r>
              <a:rPr lang="en-US" altLang="en-US" sz="3600" dirty="0" smtClean="0">
                <a:solidFill>
                  <a:schemeClr val="tx1"/>
                </a:solidFill>
                <a:latin typeface="Blackadder ITC" pitchFamily="82" charset="0"/>
              </a:rPr>
              <a:t> </a:t>
            </a:r>
            <a:r>
              <a:rPr lang="en-US" altLang="en-US" sz="2000" dirty="0" smtClean="0">
                <a:solidFill>
                  <a:schemeClr val="tx1"/>
                </a:solidFill>
              </a:rPr>
              <a:t/>
            </a:r>
            <a:br>
              <a:rPr lang="en-US" altLang="en-US" sz="2000" dirty="0" smtClean="0">
                <a:solidFill>
                  <a:schemeClr val="tx1"/>
                </a:solidFill>
              </a:rPr>
            </a:br>
            <a:endParaRPr lang="en-US" altLang="en-US" dirty="0"/>
          </a:p>
        </p:txBody>
      </p:sp>
      <p:sp>
        <p:nvSpPr>
          <p:cNvPr id="470019" name="Rectangle 3"/>
          <p:cNvSpPr>
            <a:spLocks noGrp="1" noChangeArrowheads="1"/>
          </p:cNvSpPr>
          <p:nvPr>
            <p:ph type="body" idx="1"/>
          </p:nvPr>
        </p:nvSpPr>
        <p:spPr>
          <a:xfrm>
            <a:off x="888242" y="2590800"/>
            <a:ext cx="8229600" cy="3679825"/>
          </a:xfrm>
        </p:spPr>
        <p:txBody>
          <a:bodyPr/>
          <a:lstStyle/>
          <a:p>
            <a:pPr marL="577850" lvl="1"/>
            <a:r>
              <a:rPr lang="en-US" altLang="en-US" sz="2600" b="1" dirty="0" smtClean="0">
                <a:solidFill>
                  <a:schemeClr val="bg2">
                    <a:lumMod val="75000"/>
                  </a:schemeClr>
                </a:solidFill>
              </a:rPr>
              <a:t>Change </a:t>
            </a:r>
            <a:r>
              <a:rPr lang="en-US" altLang="en-US" sz="2600" b="1" dirty="0">
                <a:solidFill>
                  <a:schemeClr val="bg2">
                    <a:lumMod val="75000"/>
                  </a:schemeClr>
                </a:solidFill>
              </a:rPr>
              <a:t>in the quantity demanded</a:t>
            </a:r>
          </a:p>
          <a:p>
            <a:pPr marL="577850" lvl="1"/>
            <a:r>
              <a:rPr lang="en-US" altLang="en-US" dirty="0">
                <a:solidFill>
                  <a:schemeClr val="bg2">
                    <a:lumMod val="75000"/>
                  </a:schemeClr>
                </a:solidFill>
              </a:rPr>
              <a:t>A change in the quantity of a good that people plan to buy that results from a change in the price of the good.</a:t>
            </a:r>
          </a:p>
          <a:p>
            <a:pPr marL="577850" lvl="1"/>
            <a:r>
              <a:rPr lang="en-US" altLang="en-US" sz="2600" b="1" dirty="0">
                <a:solidFill>
                  <a:schemeClr val="bg2">
                    <a:lumMod val="75000"/>
                  </a:schemeClr>
                </a:solidFill>
              </a:rPr>
              <a:t>Change in demand</a:t>
            </a:r>
          </a:p>
          <a:p>
            <a:pPr marL="577850" lvl="1"/>
            <a:r>
              <a:rPr lang="en-US" altLang="en-US" dirty="0">
                <a:solidFill>
                  <a:schemeClr val="bg2">
                    <a:lumMod val="75000"/>
                  </a:schemeClr>
                </a:solidFill>
              </a:rPr>
              <a:t>A change in the quantity that people plan to buy when any influence other than the price of the good changes.</a:t>
            </a:r>
          </a:p>
        </p:txBody>
      </p:sp>
    </p:spTree>
  </p:cSld>
  <p:clrMapOvr>
    <a:masterClrMapping/>
  </p:clrMapOvr>
  <p:transition>
    <p:wipe dir="r"/>
  </p:transition>
  <p:timing>
    <p:tnLst>
      <p:par>
        <p:cTn id="1" dur="indefinite" restart="never" nodeType="tmRoot"/>
      </p:par>
    </p:tnLst>
  </p:timing>
</p:sld>
</file>

<file path=ppt/theme/_rels/them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1_newdesign">
  <a:themeElements>
    <a:clrScheme name="1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new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0000"/>
        </a:solidFill>
        <a:ln w="25400" cap="flat" cmpd="sng" algn="ctr">
          <a:solidFill>
            <a:srgbClr val="FF0000"/>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new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new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new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new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new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new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newdesign">
  <a:themeElements>
    <a:clrScheme name="2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2_new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_new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new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new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new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new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new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newdesign">
  <a:themeElements>
    <a:clrScheme name="3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3_new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3_new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_new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_new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_new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_new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_new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_new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CA"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Foundations 2e</Template>
  <TotalTime>19476</TotalTime>
  <Words>3715</Words>
  <Application>Microsoft Office PowerPoint</Application>
  <PresentationFormat>On-screen Show (4:3)</PresentationFormat>
  <Paragraphs>412</Paragraphs>
  <Slides>64</Slides>
  <Notes>57</Notes>
  <HiddenSlides>18</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64</vt:i4>
      </vt:variant>
    </vt:vector>
  </HeadingPairs>
  <TitlesOfParts>
    <vt:vector size="72" baseType="lpstr">
      <vt:lpstr>1_newdesign</vt:lpstr>
      <vt:lpstr>3_Custom Design</vt:lpstr>
      <vt:lpstr>2_newdesign</vt:lpstr>
      <vt:lpstr>3_newdesign</vt:lpstr>
      <vt:lpstr>1_Custom Design</vt:lpstr>
      <vt:lpstr>Custom Design</vt:lpstr>
      <vt:lpstr>Civic</vt:lpstr>
      <vt:lpstr>Image</vt:lpstr>
      <vt:lpstr>PowerPoint Presentation</vt:lpstr>
      <vt:lpstr>Demand</vt:lpstr>
      <vt:lpstr>GRAPHING DEMAND </vt:lpstr>
      <vt:lpstr>INDIVIDUAL VS. MARKET DEMAND</vt:lpstr>
      <vt:lpstr>PowerPoint Presentation</vt:lpstr>
      <vt:lpstr>REMOVING THE ASSUMPTION: SHIFTING THE DEMAND CURVE</vt:lpstr>
      <vt:lpstr>PowerPoint Presentation</vt:lpstr>
      <vt:lpstr>WHAT WILL CAUSE A SHIFT IN DEMAND?</vt:lpstr>
      <vt:lpstr>Change in Quantity Demanded  Versus Change in Demand  </vt:lpstr>
      <vt:lpstr>To illustrate the difference….</vt:lpstr>
      <vt:lpstr>PowerPoint Presentation</vt:lpstr>
      <vt:lpstr>SUPPLY</vt:lpstr>
      <vt:lpstr>PowerPoint Presentation</vt:lpstr>
      <vt:lpstr>PowerPoint Presentation</vt:lpstr>
      <vt:lpstr>INDIVIDUAL VS.  MARKET SUPPLY</vt:lpstr>
      <vt:lpstr>PowerPoint Presentation</vt:lpstr>
      <vt:lpstr>CHANGES IN SUPPLY</vt:lpstr>
      <vt:lpstr>PowerPoint Presentation</vt:lpstr>
      <vt:lpstr>What will cause a change in supply?</vt:lpstr>
      <vt:lpstr>CHANGES IN QUANTITY SUPPLIED VERSUS SUPPLY</vt:lpstr>
      <vt:lpstr>PowerPoint Presentation</vt:lpstr>
      <vt:lpstr>MARKET EQUILIBRIUM</vt:lpstr>
      <vt:lpstr>MARKET EQUILIBRIUM</vt:lpstr>
      <vt:lpstr>PowerPoint Presentation</vt:lpstr>
      <vt:lpstr>MARKET EQUILIBRIUM: AUTOMATIC REGULATION </vt:lpstr>
      <vt:lpstr>MARKET EQUILIBRIUM</vt:lpstr>
      <vt:lpstr>PowerPoint Presentation</vt:lpstr>
      <vt:lpstr>4.3 MARKET EQUILIBRIUM</vt:lpstr>
      <vt:lpstr>PowerPoint Presentation</vt:lpstr>
      <vt:lpstr>Predicting Price Changes: Three Questions</vt:lpstr>
      <vt:lpstr> Effects of Changes in Demand </vt:lpstr>
      <vt:lpstr>MARKET EQUILIBRIUM</vt:lpstr>
      <vt:lpstr>PowerPoint Presentation</vt:lpstr>
      <vt:lpstr>MARKET EQUILIBRIUM</vt:lpstr>
      <vt:lpstr>MARKET EQUILIBRIUM</vt:lpstr>
      <vt:lpstr>PowerPoint Presentation</vt:lpstr>
      <vt:lpstr>MARKET EQUILIBRIUM</vt:lpstr>
      <vt:lpstr>Effects of Changes in Supply</vt:lpstr>
      <vt:lpstr>MARKET EQUILIBRIUM</vt:lpstr>
      <vt:lpstr>PowerPoint Presentation</vt:lpstr>
      <vt:lpstr>MARKET EQUILIBRIUM</vt:lpstr>
      <vt:lpstr>MARKET EQUILIBRIUM</vt:lpstr>
      <vt:lpstr>PowerPoint Presentation</vt:lpstr>
      <vt:lpstr>MARKET EQUILIBRIUM</vt:lpstr>
      <vt:lpstr>PowerPoint Presentation</vt:lpstr>
      <vt:lpstr>Balancing the Market</vt:lpstr>
      <vt:lpstr>Changes in Both Demand and Supply</vt:lpstr>
      <vt:lpstr>MARKET EQUILIBRIUM</vt:lpstr>
      <vt:lpstr>PowerPoint Presentation</vt:lpstr>
      <vt:lpstr>Increase in Both Demand and Supply</vt:lpstr>
      <vt:lpstr>MARKET EQUILIBRIUM</vt:lpstr>
      <vt:lpstr>PowerPoint Presentation</vt:lpstr>
      <vt:lpstr>MARKET EQUILIBRIUM</vt:lpstr>
      <vt:lpstr>MARKET EQUILIBRIUM</vt:lpstr>
      <vt:lpstr>PowerPoint Presentation</vt:lpstr>
      <vt:lpstr>MARKET EQUILIBRIUM</vt:lpstr>
      <vt:lpstr>MARKET EQUILIBRIUM</vt:lpstr>
      <vt:lpstr>PowerPoint Presentation</vt:lpstr>
      <vt:lpstr>MARKET EQUILIBRIUM</vt:lpstr>
      <vt:lpstr>Market Disequilibrium</vt:lpstr>
      <vt:lpstr>Price Ceilings</vt:lpstr>
      <vt:lpstr>Price Floors</vt:lpstr>
      <vt:lpstr>PowerPoint Presentation</vt:lpstr>
      <vt:lpstr>Minimum Wage Violates Rights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Michael Parkin</dc:creator>
  <cp:lastModifiedBy>tscunningham</cp:lastModifiedBy>
  <cp:revision>255</cp:revision>
  <cp:lastPrinted>2006-04-05T23:43:46Z</cp:lastPrinted>
  <dcterms:created xsi:type="dcterms:W3CDTF">2000-11-24T17:02:06Z</dcterms:created>
  <dcterms:modified xsi:type="dcterms:W3CDTF">2013-05-13T11:27:52Z</dcterms:modified>
</cp:coreProperties>
</file>